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2" r:id="rId3"/>
    <p:sldId id="343" r:id="rId4"/>
    <p:sldId id="344" r:id="rId5"/>
    <p:sldId id="268" r:id="rId6"/>
    <p:sldId id="257" r:id="rId7"/>
    <p:sldId id="269" r:id="rId8"/>
    <p:sldId id="270" r:id="rId9"/>
    <p:sldId id="260" r:id="rId10"/>
    <p:sldId id="336" r:id="rId11"/>
    <p:sldId id="271" r:id="rId12"/>
    <p:sldId id="262" r:id="rId13"/>
    <p:sldId id="335" r:id="rId14"/>
    <p:sldId id="320" r:id="rId15"/>
    <p:sldId id="321" r:id="rId16"/>
    <p:sldId id="323" r:id="rId17"/>
    <p:sldId id="310" r:id="rId18"/>
    <p:sldId id="313" r:id="rId19"/>
    <p:sldId id="312" r:id="rId20"/>
    <p:sldId id="325" r:id="rId21"/>
    <p:sldId id="306" r:id="rId22"/>
    <p:sldId id="307" r:id="rId23"/>
    <p:sldId id="308" r:id="rId24"/>
    <p:sldId id="326" r:id="rId25"/>
    <p:sldId id="314" r:id="rId26"/>
    <p:sldId id="319" r:id="rId27"/>
    <p:sldId id="275" r:id="rId28"/>
    <p:sldId id="327" r:id="rId29"/>
    <p:sldId id="281" r:id="rId30"/>
    <p:sldId id="276" r:id="rId31"/>
    <p:sldId id="328" r:id="rId32"/>
    <p:sldId id="333" r:id="rId33"/>
    <p:sldId id="329" r:id="rId34"/>
    <p:sldId id="330" r:id="rId35"/>
    <p:sldId id="331" r:id="rId36"/>
    <p:sldId id="332" r:id="rId37"/>
    <p:sldId id="279" r:id="rId38"/>
    <p:sldId id="278" r:id="rId39"/>
    <p:sldId id="341" r:id="rId40"/>
    <p:sldId id="283" r:id="rId41"/>
    <p:sldId id="284" r:id="rId42"/>
    <p:sldId id="282" r:id="rId43"/>
    <p:sldId id="334" r:id="rId44"/>
    <p:sldId id="290" r:id="rId45"/>
    <p:sldId id="291" r:id="rId46"/>
    <p:sldId id="289" r:id="rId47"/>
    <p:sldId id="339" r:id="rId48"/>
    <p:sldId id="337" r:id="rId49"/>
    <p:sldId id="338" r:id="rId50"/>
    <p:sldId id="292" r:id="rId51"/>
    <p:sldId id="293" r:id="rId52"/>
    <p:sldId id="299" r:id="rId53"/>
    <p:sldId id="301" r:id="rId54"/>
    <p:sldId id="340" r:id="rId55"/>
    <p:sldId id="30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7952" autoAdjust="0"/>
  </p:normalViewPr>
  <p:slideViewPr>
    <p:cSldViewPr>
      <p:cViewPr>
        <p:scale>
          <a:sx n="60" d="100"/>
          <a:sy n="60" d="100"/>
        </p:scale>
        <p:origin x="-1290" y="-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24744"/>
            <a:ext cx="9144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9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6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4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3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12776"/>
            <a:ext cx="9144000" cy="5832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6012160" y="184665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5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microsoft.com/office/2007/relationships/hdphoto" Target="../media/hdphoto3.wdp"/><Relationship Id="rId21" Type="http://schemas.microsoft.com/office/2007/relationships/hdphoto" Target="../media/hdphoto5.wdp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7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microsoft.com/office/2007/relationships/hdphoto" Target="../media/hdphoto4.wdp"/><Relationship Id="rId2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frm=1&amp;source=images&amp;cd=&amp;cad=rja&amp;docid=zjQDqmOlYyzMFM&amp;tbnid=7zRsAZYybNp43M:&amp;ved=0CAUQjRw&amp;url=https://www.universalorlando.com/Merchandise/Gift/Harry_Potter/Souvenirs/Sorting_Hat_Magnet.html&amp;ei=IstBUpuSOI7EswaF2YGwBA&amp;bvm=bv.52434380,d.Yms&amp;psig=AFQjCNHjEOd0Kz8X04wntrgADLFIjSUfyA&amp;ust=1380129919198372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ls.npsa.nhs.uk/EasySiteWeb/getresource.axd?AssetID=75452&amp;type=full&amp;servicetype=Attachment.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rcoa&amp;source=images&amp;cd=&amp;cad=rja&amp;docid=qqYcWT6ZPJ21-M&amp;tbnid=TFLV3MPraSIyRM:&amp;ved=0CAUQjRw&amp;url=http://www.conquestobs.org/links.html&amp;ei=eHg_UeD0Aomr0QXv9YGoDw&amp;bvm=bv.43287494,d.ZWU&amp;psig=AFQjCNFzG8gcrLOTK2CGZQQBvm788ExKDg&amp;ust=1363200477899105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william+harrop+griffiths&amp;source=images&amp;cd=&amp;docid=4Qb-gojDkE8GCM&amp;tbnid=_ZYlSK7eVX0ifM:&amp;ved=0CAUQjRw&amp;url=http://www.aagbi.org/about-us/council/presidents-monthly-report&amp;ei=23g_Ue3BFueU0QX614DQCg&amp;bvm=bv.43287494,d.ZWU&amp;psig=AFQjCNHT1oJgkUzVfJzoaektWS4RQrXiTA&amp;ust=13632005638141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aagbi&amp;source=images&amp;cd=&amp;cad=rja&amp;docid=CU3VjknpzK9YhM&amp;tbnid=ySrUXEHgWdwESM:&amp;ved=0CAUQjRw&amp;url=http://en.wikipedia.org/wiki/File:AAGBI_shield.jpg&amp;ei=OXg_Ue2LIeTC0QXQ1YDIDQ&amp;bvm=bv.43287494,d.ZWU&amp;psig=AFQjCNGwg796hFsdYzZTikV0_iRs1mdPuQ&amp;ust=1363200432622152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.uk/url?sa=i&amp;rct=j&amp;q=jp+van+besouw&amp;source=images&amp;cd=&amp;cad=rja&amp;docid=Tf_bLkgXvRti3M&amp;tbnid=i62u6nXaQTIQrM:&amp;ved=0CAUQjRw&amp;url=http://www.srilanka-anaesthesia.com/&amp;ei=-Xc_UZ-APYjw0gWiuIGoBw&amp;bvm=bv.43287494,d.ZWU&amp;psig=AFQjCNGBlzzePpE3265H4l1iX352I0b9WQ&amp;ust=1363200370898083" TargetMode="Externa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 and Methods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 Tim Cook</a:t>
            </a:r>
          </a:p>
          <a:p>
            <a:r>
              <a:rPr lang="en-GB" dirty="0" smtClean="0"/>
              <a:t>Royal United Hospital, Bath</a:t>
            </a:r>
          </a:p>
          <a:p>
            <a:r>
              <a:rPr lang="en-GB" dirty="0" smtClean="0"/>
              <a:t>College Advisor to the NAPs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84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56" y="5412357"/>
            <a:ext cx="2602632" cy="9689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dirty="0" smtClean="0"/>
              <a:t>Sonia Larsen </a:t>
            </a:r>
            <a:endParaRPr lang="en-GB" sz="11200" dirty="0"/>
          </a:p>
          <a:p>
            <a:pPr marL="0" indent="0">
              <a:buNone/>
            </a:pPr>
            <a:r>
              <a:rPr lang="en-GB" sz="11200" dirty="0" smtClean="0"/>
              <a:t>media </a:t>
            </a:r>
            <a:r>
              <a:rPr lang="en-GB" sz="11200" dirty="0" err="1" smtClean="0"/>
              <a:t>RCoA</a:t>
            </a:r>
            <a:endParaRPr lang="en-GB" sz="112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Displaying Nicole Bate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8241" y="1772815"/>
            <a:ext cx="2500103" cy="335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29096" y="5445224"/>
            <a:ext cx="20992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Nicole Bates </a:t>
            </a:r>
          </a:p>
          <a:p>
            <a:r>
              <a:rPr lang="en-GB" sz="2800" dirty="0" smtClean="0"/>
              <a:t>media </a:t>
            </a:r>
            <a:r>
              <a:rPr lang="en-GB" sz="2800" dirty="0"/>
              <a:t>AAGBI</a:t>
            </a:r>
          </a:p>
        </p:txBody>
      </p:sp>
      <p:pic>
        <p:nvPicPr>
          <p:cNvPr id="2050" name="Picture 2" descr="C:\Users\currys\AppData\Local\Microsoft\Windows\Temporary Internet Files\Content.IE5\FMQRKOOG\Sonia Pi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2272736" cy="335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7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000" dirty="0" smtClean="0"/>
              <a:t>All anaesthetists </a:t>
            </a:r>
          </a:p>
          <a:p>
            <a:pPr marL="0" indent="0" algn="ctr">
              <a:buNone/>
            </a:pPr>
            <a:r>
              <a:rPr lang="en-GB" sz="4000" dirty="0" smtClean="0"/>
              <a:t>UK and Ireland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2376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- panel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Panel</a:t>
            </a:r>
            <a:endParaRPr lang="en-GB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60158"/>
            <a:ext cx="1487898" cy="18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295" y="1468576"/>
            <a:ext cx="1550193" cy="188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711" y="3251685"/>
            <a:ext cx="1534777" cy="18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62" y="1452519"/>
            <a:ext cx="1491918" cy="183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94"/>
          <a:stretch/>
        </p:blipFill>
        <p:spPr bwMode="auto">
          <a:xfrm>
            <a:off x="6012160" y="1468576"/>
            <a:ext cx="1417551" cy="18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60159"/>
            <a:ext cx="1472953" cy="18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79825"/>
            <a:ext cx="1487898" cy="183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279825"/>
            <a:ext cx="1472953" cy="179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54" y="5029199"/>
            <a:ext cx="1493526" cy="182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50" y="3291061"/>
            <a:ext cx="1415122" cy="17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251686"/>
            <a:ext cx="1436295" cy="177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193728"/>
            <a:ext cx="1493856" cy="187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8584" y="192884"/>
            <a:ext cx="1628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029199"/>
            <a:ext cx="1477203" cy="18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460159"/>
            <a:ext cx="1488246" cy="18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14895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013176"/>
            <a:ext cx="1520108" cy="184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029199"/>
            <a:ext cx="1487952" cy="184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997524"/>
            <a:ext cx="1516143" cy="184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54" y="6837770"/>
            <a:ext cx="8770309" cy="263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4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443216"/>
            <a:ext cx="4429757" cy="234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838" y="1484784"/>
            <a:ext cx="8229600" cy="9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864" y="2420888"/>
            <a:ext cx="8229600" cy="102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484784"/>
            <a:ext cx="36004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682107" y="1484784"/>
            <a:ext cx="36004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03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84784"/>
            <a:ext cx="6624736" cy="496855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2011-2  </a:t>
            </a:r>
          </a:p>
          <a:p>
            <a:pPr marL="0" indent="0">
              <a:buNone/>
            </a:pPr>
            <a:r>
              <a:rPr lang="en-GB" dirty="0" smtClean="0"/>
              <a:t>Topic chosen</a:t>
            </a:r>
          </a:p>
          <a:p>
            <a:pPr marL="0" indent="0">
              <a:buNone/>
            </a:pPr>
            <a:r>
              <a:rPr lang="en-GB" dirty="0" err="1" smtClean="0"/>
              <a:t>Jaideep</a:t>
            </a:r>
            <a:r>
              <a:rPr lang="en-GB" dirty="0" smtClean="0"/>
              <a:t> appointed</a:t>
            </a:r>
          </a:p>
          <a:p>
            <a:pPr marL="0" indent="0">
              <a:buNone/>
            </a:pPr>
            <a:r>
              <a:rPr lang="en-GB" dirty="0" smtClean="0"/>
              <a:t>Approvals, CMO endorsement, website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u="sng" dirty="0" smtClean="0"/>
              <a:t>2012-13</a:t>
            </a:r>
          </a:p>
          <a:p>
            <a:pPr marL="0" indent="0">
              <a:buNone/>
            </a:pPr>
            <a:r>
              <a:rPr lang="en-GB" dirty="0" smtClean="0"/>
              <a:t>Case collection</a:t>
            </a:r>
          </a:p>
          <a:p>
            <a:pPr marL="0" indent="0">
              <a:buNone/>
            </a:pPr>
            <a:r>
              <a:rPr lang="en-GB" dirty="0" smtClean="0"/>
              <a:t>Cases close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u="sng" dirty="0" smtClean="0"/>
              <a:t>2013-14</a:t>
            </a:r>
          </a:p>
          <a:p>
            <a:pPr marL="0" indent="0">
              <a:buNone/>
            </a:pPr>
            <a:r>
              <a:rPr lang="en-GB" dirty="0" smtClean="0"/>
              <a:t>Analysis</a:t>
            </a:r>
          </a:p>
          <a:p>
            <a:pPr marL="0" indent="0">
              <a:buNone/>
            </a:pPr>
            <a:r>
              <a:rPr lang="en-GB" dirty="0" smtClean="0"/>
              <a:t>Synthesis</a:t>
            </a:r>
          </a:p>
          <a:p>
            <a:pPr marL="0" indent="0">
              <a:buNone/>
            </a:pPr>
            <a:r>
              <a:rPr lang="en-GB" dirty="0" smtClean="0"/>
              <a:t>Publication…dissemination…..implementation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4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Workstreams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Baseline survey</a:t>
            </a:r>
          </a:p>
          <a:p>
            <a:pPr marL="0" indent="0">
              <a:buNone/>
            </a:pPr>
            <a:r>
              <a:rPr lang="en-GB" dirty="0" smtClean="0"/>
              <a:t>Irish baseline survey</a:t>
            </a:r>
          </a:p>
          <a:p>
            <a:pPr marL="0" indent="0">
              <a:buNone/>
            </a:pPr>
            <a:r>
              <a:rPr lang="en-GB" dirty="0" smtClean="0"/>
              <a:t>Irish activity survey</a:t>
            </a:r>
          </a:p>
          <a:p>
            <a:pPr marL="0" indent="0">
              <a:buNone/>
            </a:pPr>
            <a:r>
              <a:rPr lang="en-GB" dirty="0" smtClean="0"/>
              <a:t>UK activity survey</a:t>
            </a:r>
          </a:p>
          <a:p>
            <a:pPr marL="0" indent="0">
              <a:buNone/>
            </a:pPr>
            <a:r>
              <a:rPr lang="en-GB" dirty="0" smtClean="0"/>
              <a:t>(SNAP-1  Brice days)</a:t>
            </a:r>
          </a:p>
          <a:p>
            <a:pPr marL="0" indent="0">
              <a:buNone/>
            </a:pPr>
            <a:r>
              <a:rPr lang="en-GB" dirty="0"/>
              <a:t>Academic launch</a:t>
            </a:r>
          </a:p>
          <a:p>
            <a:pPr marL="0" indent="0">
              <a:buNone/>
            </a:pPr>
            <a:r>
              <a:rPr lang="en-GB" dirty="0" smtClean="0"/>
              <a:t>Artistic event </a:t>
            </a:r>
          </a:p>
          <a:p>
            <a:pPr marL="0" indent="0">
              <a:buNone/>
            </a:pPr>
            <a:r>
              <a:rPr lang="en-GB" dirty="0"/>
              <a:t>Psychological follow-up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Methods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Broadly as for NAP3, NAP4</a:t>
            </a:r>
          </a:p>
          <a:p>
            <a:pPr marL="0" indent="0">
              <a:buNone/>
            </a:pPr>
            <a:r>
              <a:rPr lang="en-GB" dirty="0" smtClean="0"/>
              <a:t>- All UK NHS hospitals</a:t>
            </a:r>
          </a:p>
          <a:p>
            <a:pPr>
              <a:buFontTx/>
              <a:buChar char="-"/>
            </a:pPr>
            <a:r>
              <a:rPr lang="en-GB" dirty="0" smtClean="0"/>
              <a:t>Service evaluation</a:t>
            </a:r>
          </a:p>
          <a:p>
            <a:pPr>
              <a:buFontTx/>
              <a:buChar char="-"/>
            </a:pPr>
            <a:r>
              <a:rPr lang="en-GB" dirty="0" smtClean="0"/>
              <a:t>I year registry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New </a:t>
            </a:r>
            <a:r>
              <a:rPr lang="en-GB" dirty="0"/>
              <a:t>for NAP5</a:t>
            </a:r>
          </a:p>
          <a:p>
            <a:pPr marL="0" indent="0">
              <a:buNone/>
            </a:pPr>
            <a:r>
              <a:rPr lang="en-GB" dirty="0" smtClean="0"/>
              <a:t>- Inclusion </a:t>
            </a:r>
            <a:r>
              <a:rPr lang="en-GB" dirty="0"/>
              <a:t>of Ireland</a:t>
            </a:r>
          </a:p>
          <a:p>
            <a:pPr marL="0" indent="0">
              <a:buNone/>
            </a:pPr>
            <a:r>
              <a:rPr lang="en-GB" dirty="0" smtClean="0"/>
              <a:t>- Negative reporting</a:t>
            </a:r>
          </a:p>
          <a:p>
            <a:pPr marL="0" indent="0">
              <a:buNone/>
            </a:pPr>
            <a:r>
              <a:rPr lang="en-GB" dirty="0" smtClean="0"/>
              <a:t>- Collaboration AAGBI + </a:t>
            </a:r>
            <a:r>
              <a:rPr lang="en-GB" dirty="0" err="1" smtClean="0"/>
              <a:t>RCoA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336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9750" y="6173788"/>
            <a:ext cx="8147050" cy="855662"/>
          </a:xfrm>
        </p:spPr>
        <p:txBody>
          <a:bodyPr/>
          <a:lstStyle/>
          <a:p>
            <a:pPr algn="l"/>
            <a:r>
              <a:rPr lang="en-GB" altLang="en-US" sz="2800" dirty="0" smtClean="0"/>
              <a:t>Individual and department forms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1509713"/>
            <a:ext cx="3506787" cy="479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5" y="1471613"/>
            <a:ext cx="3106738" cy="4837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3413" y="476672"/>
            <a:ext cx="53787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Baseline survey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292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from 100% UK hospitals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Replies from 92% senior UK anaesthetists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244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97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376748" cy="6526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660025"/>
            <a:ext cx="6462286" cy="5543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/>
              <a:t>April </a:t>
            </a:r>
            <a:br>
              <a:rPr lang="en-GB" dirty="0" smtClean="0"/>
            </a:br>
            <a:r>
              <a:rPr lang="en-GB" dirty="0" smtClean="0"/>
              <a:t>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1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700488" cy="7142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35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376748" cy="6526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660025"/>
            <a:ext cx="6462286" cy="5543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/>
              <a:t>April </a:t>
            </a:r>
            <a:br>
              <a:rPr lang="en-GB" dirty="0" smtClean="0"/>
            </a:br>
            <a:r>
              <a:rPr lang="en-GB" dirty="0" smtClean="0"/>
              <a:t>2013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15616" y="3284984"/>
            <a:ext cx="7365504" cy="1944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70C0"/>
                </a:solidFill>
              </a:rPr>
              <a:t>153 reports of AAGA in 2011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Reports ≈ 1:15,000 GAs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Limited use of DOA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Minimal AAGA pathways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8945" y="869263"/>
            <a:ext cx="2885382" cy="5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145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" y="1461521"/>
            <a:ext cx="9143466" cy="54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458378"/>
            <a:ext cx="4534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http://www.bbc.co.uk/news/health-21742306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760" y="3140968"/>
            <a:ext cx="4104456" cy="11521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B0F0"/>
                </a:solidFill>
              </a:rPr>
              <a:t>&gt;100 website reports</a:t>
            </a:r>
            <a:endParaRPr lang="en-GB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5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002"/>
            <a:ext cx="9144000" cy="93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97430"/>
            <a:ext cx="571404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875" y="2204864"/>
            <a:ext cx="3352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1484784"/>
            <a:ext cx="8363272" cy="1143000"/>
          </a:xfrm>
        </p:spPr>
        <p:txBody>
          <a:bodyPr/>
          <a:lstStyle/>
          <a:p>
            <a:pPr algn="r"/>
            <a:r>
              <a:rPr lang="en-GB" dirty="0" smtClean="0"/>
              <a:t> UK Activity survey</a:t>
            </a:r>
            <a:endParaRPr lang="en-GB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135"/>
            <a:ext cx="4464496" cy="646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:\Users\currys\Desktop\NAP5\PICTURES\Survey form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201207" cy="31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332656"/>
            <a:ext cx="432048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1484784"/>
            <a:ext cx="8363272" cy="1143000"/>
          </a:xfrm>
        </p:spPr>
        <p:txBody>
          <a:bodyPr/>
          <a:lstStyle/>
          <a:p>
            <a:pPr algn="r"/>
            <a:r>
              <a:rPr lang="en-GB" dirty="0" smtClean="0"/>
              <a:t>UK Activity survey</a:t>
            </a:r>
            <a:endParaRPr lang="en-GB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135"/>
            <a:ext cx="4464496" cy="646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:\Users\currys\Desktop\NAP5\PICTURES\Survey form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201207" cy="31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332656"/>
            <a:ext cx="432048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9336" y="3179473"/>
            <a:ext cx="4330824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chemeClr val="bg1"/>
                </a:solidFill>
              </a:rPr>
              <a:t> 100% returns</a:t>
            </a:r>
            <a:br>
              <a:rPr lang="en-GB" smtClean="0">
                <a:solidFill>
                  <a:schemeClr val="bg1"/>
                </a:solidFill>
              </a:rPr>
            </a:br>
            <a:r>
              <a:rPr lang="en-GB" smtClean="0">
                <a:solidFill>
                  <a:schemeClr val="bg1"/>
                </a:solidFill>
              </a:rPr>
              <a:t>&gt;20,000 cases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NAP5 denominator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616624" cy="5576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SNAP1 - BRICE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348880"/>
            <a:ext cx="4186808" cy="3629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en-GB" sz="3600" dirty="0" smtClean="0"/>
              <a:t>March 2014</a:t>
            </a:r>
          </a:p>
          <a:p>
            <a:pPr marL="0" indent="0" algn="ctr">
              <a:buNone/>
            </a:pPr>
            <a:r>
              <a:rPr lang="en-GB" sz="3600" dirty="0" smtClean="0"/>
              <a:t>Satisfaction</a:t>
            </a:r>
          </a:p>
          <a:p>
            <a:pPr marL="0" indent="0" algn="ctr">
              <a:buNone/>
            </a:pPr>
            <a:r>
              <a:rPr lang="en-GB" sz="3600" dirty="0" smtClean="0"/>
              <a:t>‘Once Brice’</a:t>
            </a:r>
          </a:p>
          <a:p>
            <a:pPr marL="0" indent="0" algn="ctr">
              <a:buNone/>
            </a:pPr>
            <a:r>
              <a:rPr lang="en-GB" sz="3600" dirty="0" smtClean="0"/>
              <a:t>Up to 20,000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949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11699"/>
            <a:ext cx="9252520" cy="88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8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Inclusion 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i="1" dirty="0"/>
              <a:t>a</a:t>
            </a:r>
            <a:r>
              <a:rPr lang="en-GB" i="1" dirty="0" smtClean="0"/>
              <a:t> new patient report </a:t>
            </a:r>
          </a:p>
          <a:p>
            <a:pPr marL="0" indent="0" algn="ctr">
              <a:buNone/>
            </a:pPr>
            <a:r>
              <a:rPr lang="en-GB" i="1" dirty="0" smtClean="0"/>
              <a:t>made between </a:t>
            </a:r>
            <a:r>
              <a:rPr lang="en-GB" i="1" dirty="0"/>
              <a:t>1 June 2012 - 31 May 2013 </a:t>
            </a:r>
            <a:endParaRPr lang="en-GB" i="1" dirty="0" smtClean="0"/>
          </a:p>
          <a:p>
            <a:pPr marL="0" indent="0" algn="ctr">
              <a:buNone/>
            </a:pPr>
            <a:r>
              <a:rPr lang="en-GB" i="1" dirty="0" smtClean="0"/>
              <a:t>that </a:t>
            </a:r>
            <a:r>
              <a:rPr lang="en-GB" i="1" dirty="0"/>
              <a:t>they had been aware for a period of time when they expected to be unconscious.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4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Historical cases captured </a:t>
            </a:r>
            <a:br>
              <a:rPr lang="en-GB" dirty="0" smtClean="0"/>
            </a:br>
            <a:r>
              <a:rPr lang="en-GB" dirty="0" smtClean="0"/>
              <a:t>to balance future missed cases</a:t>
            </a:r>
            <a:endParaRPr lang="en-GB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5" y="2420888"/>
            <a:ext cx="92614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5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700488" cy="7142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5463"/>
            <a:ext cx="8260492" cy="308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349600" cy="18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3861048"/>
            <a:ext cx="6624735" cy="322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464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NAP firewall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i</a:t>
            </a:r>
            <a:r>
              <a:rPr lang="en-GB" dirty="0" smtClean="0"/>
              <a:t> Anonymous report to administrator</a:t>
            </a:r>
          </a:p>
          <a:p>
            <a:pPr marL="0" indent="0">
              <a:buNone/>
            </a:pPr>
            <a:r>
              <a:rPr lang="en-GB" dirty="0"/>
              <a:t>i</a:t>
            </a:r>
            <a:r>
              <a:rPr lang="en-GB" dirty="0" smtClean="0"/>
              <a:t>i Verification questions</a:t>
            </a:r>
          </a:p>
          <a:p>
            <a:pPr marL="0" indent="0">
              <a:buNone/>
            </a:pPr>
            <a:r>
              <a:rPr lang="en-GB" dirty="0" smtClean="0"/>
              <a:t>iii Automated remote release of username and password </a:t>
            </a:r>
          </a:p>
          <a:p>
            <a:pPr marL="0" indent="0">
              <a:buNone/>
            </a:pPr>
            <a:r>
              <a:rPr lang="en-GB" dirty="0" smtClean="0"/>
              <a:t>iv Mandated password change at first log on</a:t>
            </a:r>
          </a:p>
          <a:p>
            <a:pPr marL="0" indent="0">
              <a:buNone/>
            </a:pPr>
            <a:r>
              <a:rPr lang="en-GB" dirty="0" smtClean="0"/>
              <a:t>v Report to secure, encrypted website </a:t>
            </a:r>
            <a:r>
              <a:rPr lang="en-GB" dirty="0"/>
              <a:t>(</a:t>
            </a:r>
            <a:r>
              <a:rPr lang="en-GB" dirty="0" smtClean="0"/>
              <a:t>no identifiers)</a:t>
            </a:r>
          </a:p>
          <a:p>
            <a:pPr marL="0" indent="0">
              <a:buNone/>
            </a:pPr>
            <a:r>
              <a:rPr lang="en-GB" dirty="0" smtClean="0"/>
              <a:t>vi Completed report mailed to NAP lead</a:t>
            </a:r>
          </a:p>
          <a:p>
            <a:pPr marL="0" indent="0">
              <a:buNone/>
            </a:pPr>
            <a:r>
              <a:rPr lang="en-GB" dirty="0"/>
              <a:t>v</a:t>
            </a:r>
            <a:r>
              <a:rPr lang="en-GB" dirty="0" smtClean="0"/>
              <a:t>ii Screening of reports for identifiers</a:t>
            </a:r>
          </a:p>
          <a:p>
            <a:pPr marL="0" indent="0">
              <a:buNone/>
            </a:pPr>
            <a:r>
              <a:rPr lang="en-GB" dirty="0" smtClean="0"/>
              <a:t>Vii Report for review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1746" name="Picture 2" descr="C:\Users\tim\Desktop\NAP5\PHOTOS NAP5 meetings\P10102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3960440" cy="1143000"/>
          </a:xfrm>
          <a:noFill/>
        </p:spPr>
        <p:txBody>
          <a:bodyPr>
            <a:normAutofit/>
          </a:bodyPr>
          <a:lstStyle/>
          <a:p>
            <a:r>
              <a:rPr lang="en-GB" dirty="0" smtClean="0"/>
              <a:t>NAP5 panel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84784"/>
            <a:ext cx="6048672" cy="53732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Including …..</a:t>
            </a:r>
          </a:p>
          <a:p>
            <a:pPr lvl="1"/>
            <a:r>
              <a:rPr lang="en-GB" dirty="0" smtClean="0"/>
              <a:t>Patient representatives</a:t>
            </a:r>
          </a:p>
          <a:p>
            <a:pPr lvl="1"/>
            <a:r>
              <a:rPr lang="en-GB" dirty="0" smtClean="0"/>
              <a:t>President AAGBI</a:t>
            </a:r>
          </a:p>
          <a:p>
            <a:pPr lvl="1"/>
            <a:r>
              <a:rPr lang="en-GB" dirty="0" smtClean="0"/>
              <a:t>2 council members </a:t>
            </a:r>
            <a:r>
              <a:rPr lang="en-GB" dirty="0" err="1" smtClean="0"/>
              <a:t>RCoA</a:t>
            </a:r>
            <a:r>
              <a:rPr lang="en-GB" dirty="0" smtClean="0"/>
              <a:t> </a:t>
            </a:r>
          </a:p>
          <a:p>
            <a:pPr lvl="1"/>
            <a:r>
              <a:rPr lang="en-GB" dirty="0"/>
              <a:t>3</a:t>
            </a:r>
            <a:r>
              <a:rPr lang="en-GB" dirty="0" smtClean="0"/>
              <a:t> council members AAGBI</a:t>
            </a:r>
          </a:p>
          <a:p>
            <a:pPr lvl="1"/>
            <a:r>
              <a:rPr lang="en-GB" dirty="0" smtClean="0"/>
              <a:t>President CAI</a:t>
            </a:r>
          </a:p>
          <a:p>
            <a:pPr lvl="1"/>
            <a:r>
              <a:rPr lang="en-GB" dirty="0" smtClean="0"/>
              <a:t>Editor-in-Chief BJA</a:t>
            </a:r>
          </a:p>
          <a:p>
            <a:pPr lvl="1"/>
            <a:r>
              <a:rPr lang="en-GB" dirty="0" smtClean="0"/>
              <a:t>President SIVA</a:t>
            </a:r>
          </a:p>
          <a:p>
            <a:pPr lvl="1"/>
            <a:r>
              <a:rPr lang="en-GB" dirty="0" smtClean="0"/>
              <a:t>President OAA</a:t>
            </a:r>
          </a:p>
          <a:p>
            <a:pPr lvl="1"/>
            <a:r>
              <a:rPr lang="en-GB" dirty="0" smtClean="0"/>
              <a:t>Psychologists, psychiatrists</a:t>
            </a:r>
          </a:p>
          <a:p>
            <a:pPr lvl="1"/>
            <a:r>
              <a:rPr lang="en-GB" dirty="0" smtClean="0"/>
              <a:t>5 Profs </a:t>
            </a:r>
            <a:r>
              <a:rPr lang="en-GB" dirty="0" err="1" smtClean="0"/>
              <a:t>etc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78" name="Picture 2" descr="C:\Users\tim\Desktop\NAP5\PHOTOS NAP5 meetings\P10102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15941" cy="646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22" name="Picture 2" descr="C:\Users\tim\Desktop\NAP5\PHOTOS NAP5 meetings\P10102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3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 descr="C:\Users\tim\Desktop\NAP5\PHOTOS NAP5 meetings\P10103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941" y="18864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6" name="Picture 2" descr="C:\Users\tim\Desktop\NAP5\PHOTOS NAP5 meetings\P10103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pPr algn="l"/>
            <a:r>
              <a:rPr lang="en-GB" dirty="0" smtClean="0"/>
              <a:t>Structured outputs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423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Aware of….. </a:t>
            </a:r>
            <a:endParaRPr lang="en-US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12776"/>
            <a:ext cx="8566398" cy="43924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endParaRPr lang="en-GB" u="sng" dirty="0" smtClean="0">
              <a:solidFill>
                <a:srgbClr val="0070C0"/>
              </a:solidFill>
            </a:endParaRPr>
          </a:p>
          <a:p>
            <a:pPr>
              <a:buFontTx/>
              <a:buNone/>
              <a:defRPr/>
            </a:pPr>
            <a:r>
              <a:rPr lang="en-GB" u="sng" dirty="0" smtClean="0">
                <a:solidFill>
                  <a:srgbClr val="0070C0"/>
                </a:solidFill>
              </a:rPr>
              <a:t>Outcome bias</a:t>
            </a:r>
            <a:r>
              <a:rPr lang="en-GB" dirty="0" smtClean="0">
                <a:solidFill>
                  <a:srgbClr val="0070C0"/>
                </a:solidFill>
              </a:rPr>
              <a:t>: 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knowledge of poor outcome leading to ‘harsh judgement’</a:t>
            </a:r>
          </a:p>
          <a:p>
            <a:pPr lvl="1">
              <a:defRPr/>
            </a:pPr>
            <a:r>
              <a:rPr lang="en-GB" sz="2000" dirty="0" err="1" smtClean="0">
                <a:solidFill>
                  <a:schemeClr val="tx1">
                    <a:lumMod val="75000"/>
                  </a:schemeClr>
                </a:solidFill>
              </a:rPr>
              <a:t>Caplan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</a:rPr>
              <a:t> RA et al Effect of outcome on physician judgements of appropriateness of care. JAMA 1991; 265: 1957-60</a:t>
            </a:r>
          </a:p>
          <a:p>
            <a:pPr lvl="1">
              <a:buFontTx/>
              <a:buNone/>
              <a:defRPr/>
            </a:pPr>
            <a:endParaRPr lang="en-GB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GB" u="sng" dirty="0" smtClean="0">
                <a:solidFill>
                  <a:srgbClr val="0070C0"/>
                </a:solidFill>
              </a:rPr>
              <a:t>Hindsight bias</a:t>
            </a:r>
            <a:r>
              <a:rPr lang="en-GB" dirty="0" smtClean="0">
                <a:solidFill>
                  <a:srgbClr val="0070C0"/>
                </a:solidFill>
              </a:rPr>
              <a:t>: 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exaggerated belief that a poor outcome would have been predicted</a:t>
            </a:r>
          </a:p>
          <a:p>
            <a:pPr lvl="1">
              <a:defRPr/>
            </a:pPr>
            <a:r>
              <a:rPr lang="en-GB" sz="2000" dirty="0" err="1" smtClean="0">
                <a:solidFill>
                  <a:schemeClr val="tx1">
                    <a:lumMod val="75000"/>
                  </a:schemeClr>
                </a:solidFill>
              </a:rPr>
              <a:t>Henriksen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</a:rPr>
              <a:t> K, Kaplan H. Hindsight bias: outcome knowledge and adaptive learning. </a:t>
            </a:r>
            <a:r>
              <a:rPr lang="en-GB" sz="2000" dirty="0" err="1" smtClean="0">
                <a:solidFill>
                  <a:schemeClr val="tx1">
                    <a:lumMod val="75000"/>
                  </a:schemeClr>
                </a:solidFill>
              </a:rPr>
              <a:t>Qual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1">
                    <a:lumMod val="75000"/>
                  </a:schemeClr>
                </a:solidFill>
              </a:rPr>
              <a:t>Saf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</a:rPr>
              <a:t> Health Care 2003; 122(supp) 2): ii 46-50.</a:t>
            </a:r>
          </a:p>
          <a:p>
            <a:pPr lvl="1">
              <a:defRPr/>
            </a:pPr>
            <a:endParaRPr lang="en-GB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n-GB" sz="3600" u="sng" dirty="0" smtClean="0">
                <a:solidFill>
                  <a:srgbClr val="0070C0"/>
                </a:solidFill>
              </a:rPr>
              <a:t>‘Group think’</a:t>
            </a:r>
            <a:endParaRPr lang="en-GB" sz="3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4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Review process</a:t>
            </a:r>
          </a:p>
        </p:txBody>
      </p:sp>
      <p:pic>
        <p:nvPicPr>
          <p:cNvPr id="942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980481"/>
            <a:ext cx="8229600" cy="2960687"/>
          </a:xfrm>
          <a:noFill/>
        </p:spPr>
      </p:pic>
      <p:pic>
        <p:nvPicPr>
          <p:cNvPr id="942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5572125"/>
            <a:ext cx="52355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25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5" y="4230748"/>
            <a:ext cx="4345577" cy="292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4336191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681" y="2852936"/>
            <a:ext cx="26574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72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9" y="111367"/>
            <a:ext cx="7848871" cy="65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9" y="111367"/>
            <a:ext cx="7848871" cy="65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Rh85f3uvJdVMcQvjRrlCA0354xKCuBi2hL-tkSxX1rXNqwn0du5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4000" r="9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70" y="908720"/>
            <a:ext cx="3384374" cy="33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Classification: Type of AAGA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395" y="2109572"/>
            <a:ext cx="9126899" cy="297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l"/>
            <a:r>
              <a:rPr lang="en-GB" dirty="0" smtClean="0"/>
              <a:t>Classification: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5629" y="2505561"/>
            <a:ext cx="9284258" cy="229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en-GB" dirty="0" smtClean="0"/>
              <a:t>Classification: patient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91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5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Classification: patient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157" y="1412776"/>
            <a:ext cx="8718331" cy="513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6673334"/>
            <a:ext cx="1700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Wang M. 2009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416824" cy="57036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Classification: Contributory/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mitigating factors</a:t>
            </a:r>
          </a:p>
        </p:txBody>
      </p:sp>
    </p:spTree>
    <p:extLst>
      <p:ext uri="{BB962C8B-B14F-4D97-AF65-F5344CB8AC3E}">
        <p14:creationId xmlns:p14="http://schemas.microsoft.com/office/powerpoint/2010/main" val="4077467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Quality of care pre-AAGA</a:t>
            </a:r>
          </a:p>
          <a:p>
            <a:pPr marL="0" indent="0">
              <a:buNone/>
            </a:pPr>
            <a:r>
              <a:rPr lang="en-GB" dirty="0" smtClean="0"/>
              <a:t>Quality of care post-AAGA report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rgbClr val="0070C0"/>
                </a:solidFill>
              </a:rPr>
              <a:t>good/poor/good and poor/unassessable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Preventability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>
                <a:solidFill>
                  <a:srgbClr val="0070C0"/>
                </a:solidFill>
              </a:rPr>
              <a:t>yes/no/unassessable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6673334"/>
            <a:ext cx="1700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Wang M. 2009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844824"/>
            <a:ext cx="71710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5496" y="355303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tx1">
                    <a:lumMod val="95000"/>
                  </a:schemeClr>
                </a:solidFill>
              </a:rPr>
              <a:t>Classification: Degree of harm</a:t>
            </a:r>
            <a:endParaRPr lang="en-GB" sz="4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6165304"/>
            <a:ext cx="418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/>
              <a:t>NPSA </a:t>
            </a:r>
            <a:r>
              <a:rPr lang="en-GB" u="sng" dirty="0">
                <a:hlinkClick r:id="rId3"/>
              </a:rPr>
              <a:t>Glossary - Root cause analysis</a:t>
            </a:r>
            <a:r>
              <a:rPr lang="en-GB" dirty="0"/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10186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17" y="980728"/>
            <a:ext cx="784559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6" y="260648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tx1">
                    <a:lumMod val="95000"/>
                  </a:schemeClr>
                </a:solidFill>
              </a:rPr>
              <a:t>Classification: Degree of harm</a:t>
            </a:r>
            <a:endParaRPr lang="en-GB" sz="4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1268760"/>
            <a:ext cx="3329161" cy="58326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977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623" y="1484784"/>
            <a:ext cx="3950593" cy="559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714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50" y="188640"/>
            <a:ext cx="8879546" cy="649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6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85644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111"/>
            <a:ext cx="8172400" cy="65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8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7650" name="Picture 2" descr="C:\Users\tim\Desktop\NAP5\PHOTOS NAP5 meetings\P10103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698" name="Picture 2" descr="C:\Users\tim\Desktop\NAP5\PHOTOS NAP5 meetings\P10103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W</a:t>
            </a:r>
            <a:r>
              <a:rPr lang="en-GB" dirty="0" smtClean="0"/>
              <a:t>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Original reports</a:t>
            </a:r>
          </a:p>
          <a:p>
            <a:pPr marL="0" indent="0">
              <a:buNone/>
            </a:pPr>
            <a:r>
              <a:rPr lang="en-GB" dirty="0" smtClean="0"/>
              <a:t>Vignette summaries</a:t>
            </a:r>
          </a:p>
          <a:p>
            <a:pPr marL="0" indent="0">
              <a:buNone/>
            </a:pPr>
            <a:r>
              <a:rPr lang="en-GB" dirty="0" smtClean="0"/>
              <a:t>Review outputs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Literature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Chapter leads – discussion, presentation, repeat</a:t>
            </a:r>
          </a:p>
          <a:p>
            <a:pPr marL="0" indent="0">
              <a:buNone/>
            </a:pPr>
            <a:r>
              <a:rPr lang="en-GB" dirty="0" smtClean="0"/>
              <a:t>Team effort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Summary of review process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611560" y="2420888"/>
            <a:ext cx="8229600" cy="2980928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en-GB" sz="3900" dirty="0" smtClean="0">
                <a:solidFill>
                  <a:srgbClr val="7030A0"/>
                </a:solidFill>
              </a:rPr>
              <a:t>structured expert dual consensus review </a:t>
            </a:r>
          </a:p>
          <a:p>
            <a:pPr algn="ctr">
              <a:buFontTx/>
              <a:buNone/>
            </a:pPr>
            <a:r>
              <a:rPr lang="en-GB" sz="3900" dirty="0" smtClean="0">
                <a:solidFill>
                  <a:srgbClr val="7030A0"/>
                </a:solidFill>
              </a:rPr>
              <a:t>with structured output</a:t>
            </a:r>
          </a:p>
          <a:p>
            <a:pPr algn="ctr">
              <a:buFontTx/>
              <a:buNone/>
            </a:pPr>
            <a:endParaRPr lang="en-GB" sz="3900" dirty="0" smtClean="0">
              <a:solidFill>
                <a:srgbClr val="7030A0"/>
              </a:solidFill>
            </a:endParaRPr>
          </a:p>
          <a:p>
            <a:pPr algn="ctr">
              <a:buFontTx/>
              <a:buNone/>
            </a:pPr>
            <a:r>
              <a:rPr lang="en-GB" sz="3900" dirty="0" smtClean="0">
                <a:solidFill>
                  <a:srgbClr val="7030A0"/>
                </a:solidFill>
              </a:rPr>
              <a:t>expert exploration of the truth: </a:t>
            </a:r>
          </a:p>
          <a:p>
            <a:pPr algn="ctr">
              <a:buFontTx/>
              <a:buNone/>
            </a:pPr>
            <a:r>
              <a:rPr lang="en-GB" sz="3900" dirty="0" smtClean="0">
                <a:solidFill>
                  <a:srgbClr val="7030A0"/>
                </a:solidFill>
              </a:rPr>
              <a:t>not ‘the truth’</a:t>
            </a:r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082105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Program</a:t>
            </a:r>
          </a:p>
          <a:p>
            <a:pPr marL="0" indent="0">
              <a:buNone/>
            </a:pPr>
            <a:r>
              <a:rPr lang="en-GB" dirty="0" smtClean="0"/>
              <a:t>Timelines tight</a:t>
            </a:r>
          </a:p>
          <a:p>
            <a:pPr marL="0" indent="0">
              <a:buNone/>
            </a:pPr>
            <a:r>
              <a:rPr lang="en-GB" dirty="0" smtClean="0"/>
              <a:t>Ample question time</a:t>
            </a:r>
          </a:p>
          <a:p>
            <a:pPr marL="0" indent="0">
              <a:buNone/>
            </a:pPr>
            <a:r>
              <a:rPr lang="en-GB" dirty="0" smtClean="0"/>
              <a:t>Drinks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On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59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http://www.aagbi.org/sites/default/files/William_Harrop-Griffiths2013_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949" y="20273"/>
            <a:ext cx="4704663" cy="686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srilanka-anaesthesia.com/main/images/jpvb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6808"/>
            <a:ext cx="4788024" cy="69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en/7/73/AAGBI_shiel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882" y="5013176"/>
            <a:ext cx="1822118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RUUEhMWFBUUFhgYFxcYGBgaHBoYGhseGhgXHBkYHCYfHh4nGRwbHy8iJScpLCwsHB4xNzIqNSYrLSkBCQoKDgwOGg8PGiolHyQvKi0vKjQsNCwwLy40Kiw0KSwsKSkvLCwtLCksLCwsLCwsLCwsLCwsLCwsLCwsLCksLP/AABEIAN0A5AMBIgACEQEDEQH/xAAcAAEAAwADAQEAAAAAAAAAAAAABQYHAwQIAQL/xABFEAACAQIDBgQCCAQEBAUFAAABAgMAEQQSIQUGEyIxQQcyUWFxgRQjQlJykbHBYoKh0TOisvAIJJKzQ3PC0vEVFjRjg//EABsBAQACAwEBAAAAAAAAAAAAAAADBAECBQYH/8QANhEAAQMCAwUFBQkBAQAAAAAAAQACAwQREiExBRMiQVFxgZGxwTNhodHwFCMkMjRicuHxokL/2gAMAwEAAhEDEQA/ANxpSlESlKURKUpREpXR2rtqHDJnmcIt7C9ySfQAak/AVA4bxMwbyBLutzYOy2W/a5vcfEgCsFwGRKmZBK9pc1pIHOytlK+Xr7WVClKV8Joi+18vXSwm24JXZIpo5HXzKrqxHxAPuKy7eDefEtjphgpZAljfmASyBVZ+bRACrcwIvce1audh1U0UL5XWbpzPIdq169faxGTe3aWHW/FJVjlBLLLZ7Xy57MVPTQgXFz01GtYPagGDSdmMgEKuzAC7ct2a3QdzbtRrrrMsBjsQbg6EadnapSlRuy94YcQSI25gLlWBVrdL2I1F+4v2qSrIIOihIIyKUpSsrCUrp7U2vFhozLPIsaDqzGwv2HufYa1C7N8SdnzuEjxK5mNlzK6Bj6AuoBPte9Fi4VmpXy9faLKUpSiJSlKIlKUoiUpSiJSlKIldfHYrhpcC5JCqPVmNlF/idT2FzXYqF3sZlw5kTrEQ5t6WKsfkGzfy1kC5sixTfTeiSXGyqxzGIsi6WChTYgL2ubtqSenW1dvZe6OMM6R4iLhrJIFDXXUHU2sTflBOlXfY+6kJZsQ2FixDTAZ89swNrFkD3TU6nym99SLASAxEgnwvFhlRYc4aRgGU/VsqsTGWAvpe/c1qYG4iSM1abX1LRha8htrAcv8AT1UjvJt44coqdBld9LnJmtlHuQH/AOm3e4n4ZgyhlIKsAQR0IOoI+VUveCWKfEALIrB4xYqwIvEzZ10PULKDb0BPapLdycQv9HzXUqWjv9mx5k+GuYfzdrVLg4bhVBdWQ1iPiBvZ9IxLIdI4iUVC32gSC7IQNSRbQmw0tqTW1zYhUF2YKPUkD9aqu9u9uEwbpDPEWGJBLsqKQq9C7d219LmwJrMTwx1yLqRkjYziIWeeGO3Y8OmLFs2IdUEC2JLgBhZSAdQRmIGptoDaofZGKCswlDLmsuZlIy5TfKQ4BFxqNAw5Se9TGA3PeKRZzNF9FhmTNOrlSoVhYmN+hBOt7WzXFwa0HbewsDtNXMUkTzZbCSKRSR93PlvcX05gbdqhmvI7FzUlLV/nEgyd0ty0KzLbW0UELRqRIxKPmGQqmUtcllJufLbW1i3e4EhsHbJmwuRmLBOXhllKgE5lFlJUghh1ub3B6Wqf3X2FgsBhY8XjJBnclkznMFueRVUDndVsC1ib3taqrPtiKfFMmDdzGcxQMeHew8ikq1/t5b2Nu5JF6ksT8PD2dyuNq4jZt7DU3HPu6Kwbg7Pz426ykJFmcLa4LA5GAYnRTmGmvQ1q4rzjgJ5JJVKCzBkWJUJIViwZTm0u1wCSbWA+NazjfFPDpJlRHlUGxkUqAfdMxGYe+gPa9TwsLWAHVcuesikkc4HIZAq7VCbf279HeL7puZNPsXVb+xBbN7hWrt7O27DPDxo3vGL3JBFsvmBBAII71UN6Zc8M0smgyMSPugKcov7XJPuze1WWMxFDmLhV3xs2biJp4AgZohGbWBIEmfnJyj7uQX/vVBm3ceJeHJdWyg2YWNm1Fxe4PsdRpXoTaOIWGCKWRghi4ZJYgaGyOLn+Ek29QKqiYDDYtZpnwzzPI75W+sQJGOVSZNB2LcoY69DUTmOcOE5qWDcB/wB+3EPjpyX58It5Z5IeDiWLlGKI51N1UNkY9+U3B9Fb0FaRWe7m4QRSJh05skplZ7WLHhOjsbdBdo1A7D11rQq2IIyOq0cGgnDpySlKVhYSlKURKUpREpSlESlKURK4p5lUc5UA6cxAB9ta5agd+NnLNgMQrAErGzrfsyDMp/pb5mi2aASAVyx7LeH/APGZSnaJ72F/uOtyB7EMPSwrp7P2xiZZnUYeNY0JUy8Zmu47KvCUkBtCbgdbXtWb+Hu974adIne8ErBSpPkZtFdb9NbAjprftVibajYdfoswK2kRJGva8TOA0l+tmTv7noRpmIiQEhWKuldSyYHdxUxtNMNMwkliSUxG/HiimumXqeMgNwNbi9ut64NnYQLi8NIkokhcvke4OuRuQkaX/sdL1BeIW+qspwmEI4a8sjL0Nv8Awlt9kW1tppb1qnbs70MJxCrXDSRmw6CVWBRh73GU/H2Fasnu7AFvLRGOmE8htciw6qz+MWyzNjIrMTaC5VvKBnYXX1J6HTTk63sIjZW6uJxOEkRleRMPcwOCDlexEkQBIzRsACbeVgCAbkVtO1sAkkZLwpMUBZFdVPMBoBmGlyAL1hRx2N4hkxjTJlswikzJGbNoojay5OUjLYAj4a7BcSUFji5xyPKyvGL3CjmwC8CQYhw5c2NlYkBSgGoUqBpfW9xcZtKvu9urOuNjbDK8ckbqZMysgVScxD/dDLYZSWJF/lY9v75njNJgYwnDsGmY2imS2lhlIa3Z7gjp0NQD73ycZpRjrOzLmycOzIubIuUA9Mzet+W4NqyASoHvia4Wvl0zUttjdaXF4PDynKVwwmUxhrGwkILh3stxk6Eduuukx4d7qcO2KlVUBj+rW4PK1i0h65SRpluwFz0vaqFBvOwRoxtD6t0ZSpygFndnZtALC7W5bE6i/Su/g9v4rhxRpiUxEEWkiOAxkAvaMmME5fYsb2A6dVitzLE1wc8EH3ggKx4Dc+JsJK2HKQcfP/zEuto2Y2jjAICIUspa9yCdDpUJs/w8xTt9W8BF7GQTBlA7EZBmOnY9fUVOYtodp4KywJh8XGS0cJAUtk+ypsAcyehJUkai1UDCY6SFxJCWSRPKVBzBh9h1tmOtwVI9qwsTFnDcXHULZcfs/wCjYCOCK7EGNOwLnNdjb1JuT7X9Kh8fs2Fk4U8x1KkxpLHH5TmAJkIJFwL2HzqF8Rd8pUVOFeN2w6OfvIJNXC9wxsFv1AVvvVXPBvfmNJZYMXlCzsGSRrWElspRmP3haxPce9bNksC0LpOa5tiRkdFpmJx+GwarLNh3TMwUTNaU3a/M0zOcq6eZmA1FSeJxk0ikRwFbjzyugUD1tGzsfyHxFQu3NoRYN5I1y8KSLM0WmVXLZRZewdb3UDXLe2pvnG/+8E0WFg2ZG5jCRgzC5DWYlo8P8FjK3H4R2NLaFal4Gq1Tcx8LmlWCdcTMCONIvQE3yqCLqAOaygk9Sb9atNZz4EYMJswn7TzyFvXlsoH5CtGrU6rYaJSlKwspSlKIlKUoiUpSiJSlKIldXakGeGRPvRuv5qRXar4aIvLsc1suoXy6nS3TUntV83+8QFxF4ogoiFxxGUZ39cl9UU/mfYaGmbzYhExGIKABeNLkHooc/wCwP7VVsVtW+o79+5+FVWscbhuQXfr6+JrmHDieAMjoL9ep9yk9pY88M5OS3fT8var74R+HszYkYydDHClmjDCxkfswXqEB1uepta4vVA3c3leFjwcgcHMHeKKRh20aRDYd9LVpW5vjdIXRMeEKSHLxlGUqb2BZRoV9xa3vU7GNZkF5+aqkqJMU7rn4DsWz3FU3xCwvFMCLlBzMzOULssfKhKZea+d10Fr9yADer74b1TxbRE0Z5IS0Kqb5SdM4a3djfXryj01jN4PEqTFGNUjiwzpm+skkzK97AxcyKoB83My6qtiD12xAOwnVWnUb3Q76128/dnzVf3hwggxLQ8zJG+UCQDRQuhCIAmrXIa3pV53U3owqxwquISJFw5DR3RG+k5hmfmtckXIPTU1V4limmlfaDZES1uMQknM11yxxizobk5lHVtC2pGkYDYOAOFLYaOB1ymzqqNrb17H260YyzyVJLNG6FkbG2t05rFptpanM9xeS9rEE5ycwt6/oavWG2Vh2wkbypC/BwWbQJmEmbMrcSNgwGUlTc6EaWIqt7H3NE+0MamgtIyKbXC3XUge1xVP2zutJgpzH9IjfKVBaFg2hPdAc1we1utq2ZAI7kc1mprjUNaxwsG/IK3bqbSMWNwslyxV40JcZ2yy8rBWve2p0PQjT0O/Lg4eLnyR8W2rZVz26dbZrdq80bM2gcDiIsRMoZYWDCGQ5ZHIGhyKDksxzAvYaDrVp2Vv7iMbtvDYhF4aKBEYwb2jkbKQxsLszMG6Dyj0vWrGuGRN1DVvgLxuW2H1y5K7eLO67zIuIiUs0YyyKBcmO9wwA65STcDWx9qx3EbIRuZbDrpoVJPf41q28fiq/EZMIq5VJXisM2YjQlVuAFv0Jvf0FZ5tXGtI7TSMFLeYqqoNO9lAF/U96ozPGPgOa9HQ0jn0+CrYN3qCTYj5Lk3U3wfZ8oMkKTrf7arxF945SCRp9k6emWq/vjt5MVj551Q5JXuuYAOAFAsbE2On5WrlxG1IsvO2YH21Hvb/4qIiEUk6ZmJhDLnK6MEvzWvpmte3WrcT3OHGLLzldRxwH7qQOb25jttr2r0N4LYMpstC325JWHuubKD88t6vddTZeHjjhjSEARKiiMDpkA5bfK1dupFWAsEpSlFlKUpREpSlESlKURKUpREpSlEXl3xL2a0GPmiI6yMyehSQlltfTvb5GupgdxQxjEsyxmUXW0cj9RcXNguo9PUV6L3r3Igx+Qy3WSM8ki2zAXvlNwQV9j8rXNUPdieZMLw2BaWBiApW9kHkut9QR3HYfGo5HFoyVqJrZLl2qq3hr4cR4nGcRZEmw0JHEDxFc5IOVAp0Pqb9NKuXiH4OQSYdpcFHwpY1J4a3ySKNSoUnla3S2h6Ea3Ed4dbXlw5mVVjKswGtxqgvoVPTmt0NaZFPiXAOaFB6hXc/1Kj9alwm11WeBc5KqYHd8x4WKTER8WOTDxHEKcuZHWNQzkORcEDXuGB0N9MF2jOJ5HKDLmkbJGMx5SbKg662/revUcuyM4vK7TEajNYKD6iNQF+Zufesoi3YiTGvh8MkcT6EytmkkJbMxWJTyjlVjcnsdDat8iLuOi14rYQclRDNNhQkLBZY7lXglBdA4Aa6HzIWRgQyEG+aprZkDrITgJnw89rthZXClh/BKeSRfQOPmam99NxzAqSBmOZlzM7ZmzoboxsLAFC68oAvl9a/O/wBuyzQxTRE5o2XUA3sdLgrqNda3Y48ltmFA46LGEySY6U4NHbNIoUJJIehPCUi4NvM5AP2QelQB3hsRFgI+DmIXinmmYk289hlHsoUe1dHbWPklmKytfIbcoABboWsPtG3X9rCmBw7RyBrarGzj8WU5PyJB+VLkqMqbigidmAsVBsL9WC6CQ+pY3cn1atK8KthrKua6LwszZVABLnMqvYfZW17/AHrdLVmGwtpJla0VsgzGNwZIpCBYAMSJImPazML20Fbfuvu+ioAoyFL5ShIZWY3azXv8Qbg9xWjIyC519VflqGSwsjDbObz6hVncHw9OIL/SsyRwOYygNmd18wv1CjTUam/UWqb8QvDjCjDcWP6gQ6sFRZM4JAN892JAuep+FXNfpEYNmjmH8QMbfNkBUn+UVTt+99iuHkUxFXUi2VwwLHotimtwT6evaomxWuWhYnq5JzxnLpy8Fl+391MOIUmw/wBJs7W+sjQW07hUBtfvVd3gw/CmZVVlVSuly1tOoJ61bd6d6mnSNEzKTo69crKdRcdbn09a7W425K4uZTjMTEI0clojJ9ZIVNspB6Lca2JJFunUaMxXu49clpIxpBDBfuWz7iBhs3CZ/N9Hj69bZRb/AC2qer8oAAALW7W9K/VSKulKUoiUpSiJSlKIlKUoiUpSiJUXvBvBFg4jJKe9lUaszfdUev8AQVJk1h/iBvH9LxRym8UN0j9Cb87/ADIsPZR61FNJu23XR2dRGrmDOQzPYv3tnxdxzE8JY4VvpZc5t2uWuP8AKKr2G3gxmKUwmTCjKHYSS3jezMWazJ3BYmw0sOhtXVVr1XdpOVW4NrG1XKKVlTG8PaAW55c/FdfaWzYqZoey9lNbN2jOrHJJl1LHKAF6AaAjuAOtbNuZvDJicIXLxIYbrKzBmIyi+bKCosV16+o7Vh2xpL290/tUrsXb8mFxDBWCpKEWQG5GUMDchddLHp2LDvWlXKW1G6/8gCyikoGSUQkjHFfxWv4jYwm/5jFTuEiOcAsFChTe7WsqXtqAL2uCx1rP99drOZ0xUCiMKivA2t24TFwxHQBoml0+6PeuzvTtN4T9Gbh4xZII5VYsyxDOzWIUBuIbJoxIte4FxUTtveubEqithoQy2tleQ3A0Iy5OhUlT7GtHyxC7cWa5EdFO9m8DDh6rRd2cJBtDC8YkuJlKuCeZG7qSbksDYgn+EgdK4Mahw0ZhxJ0sVSa1o3B8oJ6Rv6qdCfKT0GZbjbcxOzJ72zQyeeIkgsB0ZSQBnA/Mad9Nix23osRhs8TB43Uk/AdUYHob6FT71sx4e7hKhfBJEOIZFefocBm2iwylrMGsOp0BFuw+JNhfrWm7a8LGlwvE4gSawJCnlRFAIQNpe1szNpc9NAKzHbe0WgxjiOyKjo2VQFF8o1OUC+p79KuG8m/Ms2CGEhJBcASsb3AP/gDuSe/tZe5ts5waM1DHE+R2FouqlstMzoua6mQLm+9kIkkk+HLGBft8TW6Qbp8JfpGGleCZueQBrxy31OdHuoJH2gAR7jSsRwGFeG2eIFeGU1Z11Yks18mh8o9soq9Rb/lMOkawyJljVW4c65CQLEqkkTZQethYVoaiPS6ttoKh1y1hIWmHHTcDiBY5YyubMG4bAAa5ke66WN7P2OlYE+8Jxs8jNmsSWQk6hb5VFhoDlq77377rFu9CIiyvjs6gMylljztxTdQosfL0HmrMN2z9Yf8Ay1/aopzaNxCm2ZxVLWEXBvcHsVs3U2Mv0+CKRZJA8HFuoAypr0ufW65uuth61096dpKryPEoytKRGCNAtyF09lAqvHeTELiC6SFWWM4dSNLRkZLD+Xv1vr1rn3iksIlHa5/IACo5Bicxp5q3SOMMdRK3K2Q7ypXcjxHnwmMjMkrGDPaWMHlytoWA9V83yt3r06jXAINwe/rXiyI6MfU16a8Gt4/pWzY1Y3kw54Letl1jP/QQP5TVktAGS4jpHPddxuVe6UpWqwlKUoiUpSiJSlKIlKUoir+/m0jBgJ3VsrFcqm9jdiF097EkfCvPeLxoVL9Pjp7Ve/FvaTHGFC/JEi2UdmYXb5nTX0t71U9kbly7QUkERx3IzHXW3QDqfeqzo96S45Nb59F6yivR0mJp4ni49FBbJ2wHOW5z30B1DfCwuD+Y+Gprr7Va6MR0vf8ArUjid2hg5igLsxW2ZlUWH2ipVmBB0APpm0rp7WTR/h+1X9nlm8kDRq0qr+IfSEzG4vl4HmuXYT6L+E1+tpG0l/4f63rg2EdE+B/Q12NqDnT/AH0qttD9SD1aPJdWjP4EHofkuTZ2JZnYMxIREVfYZmJA9sxY/M1MYTC5zmJ8psADbsLkkduYC3xqC2MvO/4U/wDVUrxGTVdR1I9benWxtp0rky/myVjdvdSYWdT4XK5MfhFUFluCoJ6kjlHMLEnt39q+4PGvFcxtYOOdfsuO1xcajsRYj17VwYiVnLqBoTZmPUg2NlHYHS5r9hdKB7o7EHNYoqYSxFsou0/V10cbAJJ3lCFXbLqTfLYAcmg108x1HYA81dnCYIEhLaWJPwFunzPX965SK/JuDdTYj/dj7dPyFbPndIcypBs2Onic2AZnmu3jMApAJFsxABBOvbUE9Omnpf1qNeS6X9q5psS75ddQvW/l1K6CwBOh1rinjshA6AVp0BUNBG5jXE6ev9Kj4nFu4UOxYIoRbnyqLkKPQXJPzNTm7J52/Av7VD7N2c08qxp1OY3PQBVLMT7BQTUvuvqz/hWurP7Mryuyv1jO/wAiujAt8QPeT967e88v1ij0T9Sf7V1tmLfEj8TH9a5N5UJn/lHUgevrWD7ZvuCsaUEp6vUfCOT4n+vpWieBW2hBtIRO5UYiNky9QzghkBt0Ng9j7271nSpYi/lHXKb/AB71N7hMU2tg7a2xMQ+RcD9DVo6Lhheu6UpUa2SlKURKUpREpSlESlKURYh4wYbLjmP34Ub/AFKf9Iqk7P3pmw6tGjcjdVPv1sR0vWjeM8P/ADER+9Aw/Jj/AO6sjnXX5VmJodFIDyc0r1UZxU8J9xHgVKRzFzdiSb/7sO1dXaw8/wCH9q5cGevyr8bV7/h/vUlIwMrntGlnK9UWNCO71XBsI3Efz/eu5tldFPof1FdHYPRPif3qd+gCZ0jLZRI6Lm62zMFv/WoNon7+M/tHqsUAvQuH1oFJ+Gu7wxT4i6I5RIrB2kUDNxBfkOuoBI9B2rv4DZ8ceOjhxKRSRyMFbI5IXOciWZJifPa+axsTpoKgNhzT4ZMXFYoxeGKT2YCeyfN1A99B3tUzvJsvCJIE4kjQssWZ787MeIxyhgADxOGMgHQ9KBjbZheNrayVspDHEC/Xr7lpieHGAHTD2v8A/sl/99Z5t/Z0CYyZIo2RY8i5HMgNwCWkF2vla4se+Umpfc/fPFwQmOTDSYiLDorSOGHFjQlhYqdXtkY2GuW3pX431mdsYWdVyvDG0Dob5obsbtfUNmc+1rW710KCON87Q9oIVOqrJtwSx7h2E9VWpMKljZQNDrdtNOurfOrdsHY2y2wmGfEHhSSRIxEk7ozG1i9s45WOoNgLEVVMYF4b5tFyNmPtY3P5Xqexu42LxOHw2IRI+I2HiWSMMFPKto2BOlymUMt9LWBNXdrU8UeHA0DXkqtBX1Ra443HTmVDbwYTDw41xFD9VAVVk4kt5cyq5bPnuNDy2+JvfSe3t2FsyOKSONxx1+wJ3LdDcWL9fbrXSwGwmw0sa4mJziAkjQxrlcSlVBw6kryko/E00GUJfRQK6+I3MnSB551MaxqxAYgu7srXZgCbC5J1N7n3N+Jgb0C6EVXU47YiQT1OSjfC7dIDZ2O2jJ1XD4iKEf8A8zxH/rkH81U7dddX+C1u00KwbrkKoUf/AE69h96SO7H4lmJ+dYZuyP8AE/l/eoaj2ZXV2R+sZ3+RXNgdkKCsitzZc1mvYliRbTpb51d8BgsOtlvGTLyvJIBlyjUgq3a19Abk216laBsqTiKY9bo7a+int769q6+0dpSRu0SEBRa3KuYEAHRiLjXXTvUTRikzOY8leqi1lKHMHCTp+76ClG2LgknKNLiFLjMlogAisLqXuSzArYiw6Fddb1xeHWGz7XwSjtMpI10yXc9fZa+YTEqkGc3eRgXJJvqb+a/U9KsPg/gzJtqFibmOGSRiT3KlB/rFWhJiJC5s9GIomyXzNjbt0XpGlKVlc9KUpREpSlESlKURKUpRFlPjMn1uGPqkg/zJ/esdxC2P5itj8Zv8TD/gk/1J/asgxq8x+P61mlN3TM6tv4L1cA/BQu95+JK5MAf0r9bSGp/D/euPZx1Fc20ev8v96sQ/r79W3/5Vx5vQ9/qursf7HxqcdiNR1Go+I1FQWzPs/iH61PML1S2tk+I/tCn2ULwOb9aLSds4/DwbQkaTDGWDHYfDGYhQ4BJmysYgCWuFF7DS16jp4tkNIYzhJIAADFNHE+ZyfMuXKzL0FhItj1Fq6e08VxEw7X64LCg/FWxCn+oroV36TZzJ4hIXar5XWVjoZnR4QbK27v724bDQSIkEiT3Y5HzPxLaIWnAKAZbA6gLqAD3qu3tvLi5mmgzRrwkV1kysFkXNlSMq1hGAb+l2vYXriYX0qAnwodlKznicMXAJGWwsbnNdTckWt29KrbSh+w4XRE3N8+in2fIKu7XtFhbJSEsZ1XNnUpzK5Zrk6WuPLcfLpYVeN0/EZI8Nho3WaQLHllkKqWSQWyoEBuyAXXP7L15iM0xWBz8zyZI9BlDXs3lBsDp7H0AJqT2PpnscwDAK/wB4BRoNbWBuNNOtVtnmSseIZXE2Bz6d6sVwbSs3kYAJI+rK/wD/AN6LLjo3kjaJIRLkIBcuHUKFbLdUIILG5tYrre9o/fTxASXZ7KImWViVZW8o5WuVfo+mo9utjpUDULvSwEPzb/tvXbk2VE1pdc5LlQ7Rkc8CwzWl77T8PdhR3bDYWMfzcMH+l6xbdsf4n4h+9ar4yYnJsbBRffeEW9kiJ/W1ZXu35HP8X7V5Wp9kV7LYovWN7D5Lg3aXnmPv+5qL20fr39mP9LVLbsDWX8Q/eofaes7/AI2/WtI/bO7FYrMtnxD9x9VLXAw6FtF6/Hm/2K1P/h/3fLGfHuPMeDF+EWMh/oq/ytWM4h2MaqeiqD8rmx/3616z3L2dHBgMNHCLIIUI9TmGYsfcsST8amYy1yeaoVlTvA2MaADxspqlKVuqCUpSiJSlKIlKUoiUpSiLN/FzYsjiKdFLJGrK9vsgkEMR6dbntpWP7Rg+12PX9jXqcisL8UdgrBjCIkCRyRq+UCy3uQ1gOmoB09aiB3MomHf2L0mzKvexfY3DqQfis/2f5vnXa2h1Hwr5hcMQbkW1r948cw+FXoXsdXtwG4At8CumWObRODhz9V0MB2/F+9WA1B4bDstgylTcGxBBsbEHX1BB+dTtqqbZHsv4qbZHs3dyt272wfpiYRTK0aFMRG5S2Y8KQyIqsbhTlmY3sdFNrda7m1vD9MJFNLNip5IlA4KKVSQu2gVpMpza2toNLk3tXP4exM+BlMYzSYbEiaMD7R4aho/5kzr8WFRO1N45cVMYJZAIZpl4d1UZFZ/qJAbAsNVvc6jONCLrNBUSNjAa4jJeE2nHGyoku0E4jy8F3dgbix4vCmRMZMJgxUZlQKlrWSSIaMbEEsG1vcW6VVd593TBi3RHnYIqX4uUuSc31icMWMZ5l+8CW0FqlpJsRho1wyOyvM0jvwiwZsjGBEQizHWNmNrE5hfy68+34Z0xAXEkNIcPAQyjyoAymMj7wlzktfmuOlrVcgxVUgikcbH3rmb3cN3jGjE23LLsVKiwDSA5SRYN5r2BPUkt7DL371d8Durg3SOZsbiYMOygNHKQshlNrZXC3yEG9gNeUg2NQu0rcKTPfLka9utspvb3tVu25tgrho4psNBiMV9HDykDlVFW4Oa6sDYi9mAuwAvcCpamn+whrY3G5vc3W4rRWufJI0DSwAyC+4LwpWSN3TaEzhiTAylCoXsJOX6w3uDqOnY1X99PDsQ4eENiJZcVLIidQIyZGCFVjtyizGxvfQ1Jbib5SQr9DXC53aS8X1gVLMCWuXuyqGSQjqTr36zGyOJtDaqvKqqmBGZgjF04zAiJQxVb2UtIdNLpVIzyEWLj4qeJkZGINHgq7/xCz5foMQ6DjN+QRR+9Z7u6toT7sf0FXL/iFc/TsMvYYcn/AKnYH9BVR2Cv1A+LVz6r2fevRbBF6o/xPoutu0ukn46gcTrMfd2/U1en3abBEIzq5kVJQVuABILga97VRXH1385/WsQ5yu7lvtHhooR2rrysSdSToK9gblS5tnYNvXDQf9ta8hGE3r17uVFl2dg19MND/wBtatkWXABupqlKVqspSlKIlKUoiUpSiJSlKIlRG8G68GMUCdSct8rKSGF+ov6aDQ+lS9KwQDkVsx7mHE02Kzrb3hVh0wk7QCZ5licxDNfnAJUBVAvr2rBtnvLPiYocxJkkSM6C4zMFI1FeucSrFGCnKxUhTa9jbQ29jrXnndvwsxTY5DiIXgiikVpZXYC5Ug8jX1LMNCOxvWWAMN25FTPq535OeT3raJdwME8nEkhEjZUW7kkWRQi6XtewGtq8073wywYueEswRJpFUX0yhiALj2sK9bqwI01FUzavhFs/ESyyyRuXlzEkSPYMxuXUdAb6+mp0rJ4vzKLeyAWDj4ri8J95MNPgII42RZo0CyR8qsWUWL5erXGub89a7+1cAuGdpGiEuFclpFKhjA7eeRQR/ht1cDym7dC1qs/gBhla8OKnj+Ijb8jlFq0fZGzjBBHEZHl4ahc7m7Nbux9aKPM6qv7BwaQSlY0Lxy3eKYc4VSMxiLdVFyWXs2Y9+tI3xjUY+YxyFwVjMtzmyTcw4Yb8ADZL8ubtmq/4rdh4iXwTrHe5ML34RJ6lcvNET/Ddf4b61l+9eGxqYmWaTCMivkvlVpEJVQpfiQg2Jt3UaBb1foHtbOHE2VSrjJhLWrobSkKwyMACQh0Iv/TvprarwPDZHijfC4s5Ww4QtJeRXSwKkFXXKui8uoAUWtY3ztNpSy8sK5nOlkWWVgfwqgt86v8Au1u/tCXDQwGNcBCiKGLZWkZrczLGOUEtc5pCdT5at7Vka8twm6q7PgIa4SCyreD2NiI544IuDJiQCQY8xGoK8aVioyRKDoo8xAC9STr+7O7yYOBYkJY3LSOfNJI2rufcnt2AA7V+tg7tw4RCsSm7G7yMczyN953OpP8AQdgKlK4q6oaGizdFD7wbv4OccTGQwuI1PPIo5V6nmPQd68v7v7vyYzHJh8M+XiM2UliMqLckm3fIL2HWvT+927gx2FfDmVog5U5lsTykNYg9Rp0qtbkeEkOzpziDM88uUqpYBQobzGwJJJGlyfWmVs1kEg3CpXjtsdoWgliUrEycNyDpdLBFt25L/Gx9DXf8C92MPNgZ5Joopi85GV1V8oRRYcw0JzE6drVp+8exkxmGmw72tIhW9r5W+y1vUGx+VZJ4abo7SwG0gpikWFsy4hjl4TAA5GU31N7W0uLkHqaADksve51sRJWo4bcLARtmXBYcHseGpt+YqeVbaCvtKwsJSlKIlKUoiUpSiJSlKIlKUoiUpSiIayjxMxjtihEQCqhSoIBGoBLWYWuSSL/w/GtXqtb4bpjFqHQgSp5SehH3Se3ex9z66Vqpjnx2arVI9jJQX6LEsTtxsE6NE5iMgbMqSmJeQizhQCmuYggixyet6mcD414lPPIkn/mCEn/qikT/AE1w7Z3XyORKHjc9QVUhrdwHDD5jSvmwd3YonWeRYmjXvMqiMnsQsaqZCDY21Hrat6baEEcIjkBLh7vVbVGz5Xyl8dsJ0sfRbbu/tj6ThIcQV4fFiWQqT5cwv19Pf0rhxG9UANkJlPS0YzC/pm0T+tZ9tTbryF8zB7B8hktkLIFYZIweHYqbi+Y9Na4cP9JkKygl40ZyhYhQEc2ZToPLZWFuwIqjJX67seKuR7MNsUjgFcNob/CPMOGqlQCQzMx1NhpEjC+o0zVHy+IMikFkyrYMzcFjlVmKhm+uBAuD2qCxGxlmaUoQWY3AjE0l7kE8RVJXsenr7VJru5MzX4c2Vo1jZFjhjUhSSAA73Cgnp1Pc61E2eZ4BF/BTfZ6RgGLXnfu/td/Eb8uomIdTwXVGAiOpbQEEzgWvcXPpX7h39cFFZFZpFDBckykBjYXKiQf1tUZJuYxP+BiArBA4DwnPkYtc83Uk9vyr8bP2HJBLE8nFKxR5AXgZiqgk2Vo2IGhtc3oZZ255+CwYaMtNjn/XzVsg3yjLlGUhh1yMstviEOf/AC1L4PaccoPDdWt1AOo+I6j51kxwchn4qAM/GbNwWu5jkYAjWxXKot7Xvpavzs7aTarI4lkEgiiBPOG1JPEHPbsDfotZbXvb+YX81h+y2uF43Ls78+ME2FxkuHjRY1iIXO6kliVDEi5Cga6db2v3qpP4m4nFyxwnEyKJXVCUkWOwZgDYRoCTY6XapvbWIXHpGGccUdA4CyEagKJwAHGhIVut73NQcO6keZldpFYaFcsYOulvJmufbr2rqN2lTiMixBtra/mVzn7Knx527Lkeint2sY64mNowFu6gKNNCwFierXGhzEnv1rbFql7l7m8IiaVSGA5FYksNPO5Oua3brrc69LrVajjc1hLua3rXsc8BnJKUpV1UUpSlESlKURKUpREpSlESlKURKUpREr4xr7Xw0RZjvtvcj8mVWAGdIyL5h1Dse11BYILXFr9ctV2OFpSXcgMLK5YnJw2RgWQdhlKED1FSe9ezkw5lkdlSKJyHBvdgLSQ5fez5PgAKj321gJcNFlxBE7MloWR0AXpkAK5TYa5r2NtOtcOWOaXE4ctSvTwzU8DGMZq5c+BwcBkRIgcpkS8ji6q3lzImnUm519PStMwe6cK2LgzMO8huPknlH5VT91d3mxDh2usUbA2HdhYgfoT6dOp00oVYoIeHG8Z8lz9oznGGNcctV8SMAWAsPQV9tX2ldRchfLUtX2lEXUxuyopR9ZGr+hIFx8D1Hyqg76bGjgaLIDJcs/DdiQMthcN5uptYk1pNVXfLd6WYrLDZiikFD9oXvyn19tPjVSrixxnCLlXaKXBKMTrBZjjYczFolJYqQynzKx0DqosCFXQAdK5MHt76O8d2L5ASknVkYaFFv1Wx1VtNeo6id2AcNxx9KdI1yPYSsE5wVBsWINwGJ9RULjcThcRtFMPBLmAKlZGU5HUNmdVOmaxA5hoRf015scMm73lsh8F6B9ZCXbiXotf2FtJpoznUK6HKwHS+UMCL6i6sNDqDcdr1JVDbqa4cOesrPIf5mOX/AChRUzXZiJLAXarysgAcQEpSlSLRKUpREpSlESlKURKUpREpSlESlKURKUpRFlvjJuzJNHmjFwSjEE2BZLjKxOgzKRYnS627iqjsDdTEY3GRyNHw0i8ikhrE9XcqSAB2W9zYe5rf2W/WvykQXQAAe2lYBeGOjaeF2v8AqkxNLmvI4m6G/ouHZ+BWGNY06KLe59Sfcm5Pxrs0pQC2QWhJJuUpSlZWEpSlESvhr7SiLJvF/cRplMsIGjZ/YPazX9FYAG/QMNdDcVDYeysTi8VhiYTG8RYkllNyRYEZSTkB5iTp2FyRf0PauOPCqpJVQpPWwAv8bdaNc9rHRtPC7UfJSEsc5sjhxN0N/NfjAYQRRpGvRFVR8ALV2KUoBZaE3zSlKUWEpSlESlKURKUpRF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hQSERUUEhMWFBUUFhgYFxcYGBgaHBoYGhseGhgXHBkYHCYfHh4nGRwbHy8iJScpLCwsHB4xNzIqNSYrLSkBCQoKDgwOGg8PGiolHyQvKi0vKjQsNCwwLy40Kiw0KSwsKSkvLCwtLCksLCwsLCwsLCwsLCwsLCwsLCwsLCksLP/AABEIAN0A5AMBIgACEQEDEQH/xAAcAAEAAwADAQEAAAAAAAAAAAAABQYHAwQIAQL/xABFEAACAQIDBgQCCAQEBAUFAAABAgMAEQQSIQUGEyIxQQcyUWFxgRQjQlJykbHBYoKh0TOisvAIJJKzQ3PC0vEVFjRjg//EABsBAQACAwEBAAAAAAAAAAAAAAADBAECBQYH/8QANhEAAQMCAwUFBQkBAQAAAAAAAQACAwQREiExBRMiQVFxgZGxwTNhodHwFCMkMjRicuHxokL/2gAMAwEAAhEDEQA/ANxpSlESlKURKUpREpXR2rtqHDJnmcIt7C9ySfQAak/AVA4bxMwbyBLutzYOy2W/a5vcfEgCsFwGRKmZBK9pc1pIHOytlK+Xr7WVClKV8Joi+18vXSwm24JXZIpo5HXzKrqxHxAPuKy7eDefEtjphgpZAljfmASyBVZ+bRACrcwIvce1audh1U0UL5XWbpzPIdq169faxGTe3aWHW/FJVjlBLLLZ7Xy57MVPTQgXFz01GtYPagGDSdmMgEKuzAC7ct2a3QdzbtRrrrMsBjsQbg6EadnapSlRuy94YcQSI25gLlWBVrdL2I1F+4v2qSrIIOihIIyKUpSsrCUrp7U2vFhozLPIsaDqzGwv2HufYa1C7N8SdnzuEjxK5mNlzK6Bj6AuoBPte9Fi4VmpXy9faLKUpSiJSlKIlKUoiUpSiJSlKIldfHYrhpcC5JCqPVmNlF/idT2FzXYqF3sZlw5kTrEQ5t6WKsfkGzfy1kC5sixTfTeiSXGyqxzGIsi6WChTYgL2ubtqSenW1dvZe6OMM6R4iLhrJIFDXXUHU2sTflBOlXfY+6kJZsQ2FixDTAZ89swNrFkD3TU6nym99SLASAxEgnwvFhlRYc4aRgGU/VsqsTGWAvpe/c1qYG4iSM1abX1LRha8htrAcv8AT1UjvJt44coqdBld9LnJmtlHuQH/AOm3e4n4ZgyhlIKsAQR0IOoI+VUveCWKfEALIrB4xYqwIvEzZ10PULKDb0BPapLdycQv9HzXUqWjv9mx5k+GuYfzdrVLg4bhVBdWQ1iPiBvZ9IxLIdI4iUVC32gSC7IQNSRbQmw0tqTW1zYhUF2YKPUkD9aqu9u9uEwbpDPEWGJBLsqKQq9C7d219LmwJrMTwx1yLqRkjYziIWeeGO3Y8OmLFs2IdUEC2JLgBhZSAdQRmIGptoDaofZGKCswlDLmsuZlIy5TfKQ4BFxqNAw5Se9TGA3PeKRZzNF9FhmTNOrlSoVhYmN+hBOt7WzXFwa0HbewsDtNXMUkTzZbCSKRSR93PlvcX05gbdqhmvI7FzUlLV/nEgyd0ty0KzLbW0UELRqRIxKPmGQqmUtcllJufLbW1i3e4EhsHbJmwuRmLBOXhllKgE5lFlJUghh1ub3B6Wqf3X2FgsBhY8XjJBnclkznMFueRVUDndVsC1ib3taqrPtiKfFMmDdzGcxQMeHew8ikq1/t5b2Nu5JF6ksT8PD2dyuNq4jZt7DU3HPu6Kwbg7Pz426ykJFmcLa4LA5GAYnRTmGmvQ1q4rzjgJ5JJVKCzBkWJUJIViwZTm0u1wCSbWA+NazjfFPDpJlRHlUGxkUqAfdMxGYe+gPa9TwsLWAHVcuesikkc4HIZAq7VCbf279HeL7puZNPsXVb+xBbN7hWrt7O27DPDxo3vGL3JBFsvmBBAII71UN6Zc8M0smgyMSPugKcov7XJPuze1WWMxFDmLhV3xs2biJp4AgZohGbWBIEmfnJyj7uQX/vVBm3ceJeHJdWyg2YWNm1Fxe4PsdRpXoTaOIWGCKWRghi4ZJYgaGyOLn+Ek29QKqiYDDYtZpnwzzPI75W+sQJGOVSZNB2LcoY69DUTmOcOE5qWDcB/wB+3EPjpyX58It5Z5IeDiWLlGKI51N1UNkY9+U3B9Fb0FaRWe7m4QRSJh05skplZ7WLHhOjsbdBdo1A7D11rQq2IIyOq0cGgnDpySlKVhYSlKURKUpREpSlESlKURK4p5lUc5UA6cxAB9ta5agd+NnLNgMQrAErGzrfsyDMp/pb5mi2aASAVyx7LeH/APGZSnaJ72F/uOtyB7EMPSwrp7P2xiZZnUYeNY0JUy8Zmu47KvCUkBtCbgdbXtWb+Hu974adIne8ErBSpPkZtFdb9NbAjprftVibajYdfoswK2kRJGva8TOA0l+tmTv7noRpmIiQEhWKuldSyYHdxUxtNMNMwkliSUxG/HiimumXqeMgNwNbi9ut64NnYQLi8NIkokhcvke4OuRuQkaX/sdL1BeIW+qspwmEI4a8sjL0Nv8Awlt9kW1tppb1qnbs70MJxCrXDSRmw6CVWBRh73GU/H2Fasnu7AFvLRGOmE8htciw6qz+MWyzNjIrMTaC5VvKBnYXX1J6HTTk63sIjZW6uJxOEkRleRMPcwOCDlexEkQBIzRsACbeVgCAbkVtO1sAkkZLwpMUBZFdVPMBoBmGlyAL1hRx2N4hkxjTJlswikzJGbNoojay5OUjLYAj4a7BcSUFji5xyPKyvGL3CjmwC8CQYhw5c2NlYkBSgGoUqBpfW9xcZtKvu9urOuNjbDK8ckbqZMysgVScxD/dDLYZSWJF/lY9v75njNJgYwnDsGmY2imS2lhlIa3Z7gjp0NQD73ycZpRjrOzLmycOzIubIuUA9Mzet+W4NqyASoHvia4Wvl0zUttjdaXF4PDynKVwwmUxhrGwkILh3stxk6Eduuukx4d7qcO2KlVUBj+rW4PK1i0h65SRpluwFz0vaqFBvOwRoxtD6t0ZSpygFndnZtALC7W5bE6i/Su/g9v4rhxRpiUxEEWkiOAxkAvaMmME5fYsb2A6dVitzLE1wc8EH3ggKx4Dc+JsJK2HKQcfP/zEuto2Y2jjAICIUspa9yCdDpUJs/w8xTt9W8BF7GQTBlA7EZBmOnY9fUVOYtodp4KywJh8XGS0cJAUtk+ypsAcyehJUkai1UDCY6SFxJCWSRPKVBzBh9h1tmOtwVI9qwsTFnDcXHULZcfs/wCjYCOCK7EGNOwLnNdjb1JuT7X9Kh8fs2Fk4U8x1KkxpLHH5TmAJkIJFwL2HzqF8Rd8pUVOFeN2w6OfvIJNXC9wxsFv1AVvvVXPBvfmNJZYMXlCzsGSRrWElspRmP3haxPce9bNksC0LpOa5tiRkdFpmJx+GwarLNh3TMwUTNaU3a/M0zOcq6eZmA1FSeJxk0ikRwFbjzyugUD1tGzsfyHxFQu3NoRYN5I1y8KSLM0WmVXLZRZewdb3UDXLe2pvnG/+8E0WFg2ZG5jCRgzC5DWYlo8P8FjK3H4R2NLaFal4Gq1Tcx8LmlWCdcTMCONIvQE3yqCLqAOaygk9Sb9atNZz4EYMJswn7TzyFvXlsoH5CtGrU6rYaJSlKwspSlKIlKUoiUpSiJSlKIldXakGeGRPvRuv5qRXar4aIvLsc1suoXy6nS3TUntV83+8QFxF4ogoiFxxGUZ39cl9UU/mfYaGmbzYhExGIKABeNLkHooc/wCwP7VVsVtW+o79+5+FVWscbhuQXfr6+JrmHDieAMjoL9ep9yk9pY88M5OS3fT8var74R+HszYkYydDHClmjDCxkfswXqEB1uepta4vVA3c3leFjwcgcHMHeKKRh20aRDYd9LVpW5vjdIXRMeEKSHLxlGUqb2BZRoV9xa3vU7GNZkF5+aqkqJMU7rn4DsWz3FU3xCwvFMCLlBzMzOULssfKhKZea+d10Fr9yADer74b1TxbRE0Z5IS0Kqb5SdM4a3djfXryj01jN4PEqTFGNUjiwzpm+skkzK97AxcyKoB83My6qtiD12xAOwnVWnUb3Q76128/dnzVf3hwggxLQ8zJG+UCQDRQuhCIAmrXIa3pV53U3owqxwquISJFw5DR3RG+k5hmfmtckXIPTU1V4limmlfaDZES1uMQknM11yxxizobk5lHVtC2pGkYDYOAOFLYaOB1ymzqqNrb17H260YyzyVJLNG6FkbG2t05rFptpanM9xeS9rEE5ycwt6/oavWG2Vh2wkbypC/BwWbQJmEmbMrcSNgwGUlTc6EaWIqt7H3NE+0MamgtIyKbXC3XUge1xVP2zutJgpzH9IjfKVBaFg2hPdAc1we1utq2ZAI7kc1mprjUNaxwsG/IK3bqbSMWNwslyxV40JcZ2yy8rBWve2p0PQjT0O/Lg4eLnyR8W2rZVz26dbZrdq80bM2gcDiIsRMoZYWDCGQ5ZHIGhyKDksxzAvYaDrVp2Vv7iMbtvDYhF4aKBEYwb2jkbKQxsLszMG6Dyj0vWrGuGRN1DVvgLxuW2H1y5K7eLO67zIuIiUs0YyyKBcmO9wwA65STcDWx9qx3EbIRuZbDrpoVJPf41q28fiq/EZMIq5VJXisM2YjQlVuAFv0Jvf0FZ5tXGtI7TSMFLeYqqoNO9lAF/U96ozPGPgOa9HQ0jn0+CrYN3qCTYj5Lk3U3wfZ8oMkKTrf7arxF945SCRp9k6emWq/vjt5MVj551Q5JXuuYAOAFAsbE2On5WrlxG1IsvO2YH21Hvb/4qIiEUk6ZmJhDLnK6MEvzWvpmte3WrcT3OHGLLzldRxwH7qQOb25jttr2r0N4LYMpstC325JWHuubKD88t6vddTZeHjjhjSEARKiiMDpkA5bfK1dupFWAsEpSlFlKUpREpSlESlKURKUpREpSlEXl3xL2a0GPmiI6yMyehSQlltfTvb5GupgdxQxjEsyxmUXW0cj9RcXNguo9PUV6L3r3Igx+Qy3WSM8ki2zAXvlNwQV9j8rXNUPdieZMLw2BaWBiApW9kHkut9QR3HYfGo5HFoyVqJrZLl2qq3hr4cR4nGcRZEmw0JHEDxFc5IOVAp0Pqb9NKuXiH4OQSYdpcFHwpY1J4a3ySKNSoUnla3S2h6Ea3Ed4dbXlw5mVVjKswGtxqgvoVPTmt0NaZFPiXAOaFB6hXc/1Kj9alwm11WeBc5KqYHd8x4WKTER8WOTDxHEKcuZHWNQzkORcEDXuGB0N9MF2jOJ5HKDLmkbJGMx5SbKg662/revUcuyM4vK7TEajNYKD6iNQF+Zufesoi3YiTGvh8MkcT6EytmkkJbMxWJTyjlVjcnsdDat8iLuOi14rYQclRDNNhQkLBZY7lXglBdA4Aa6HzIWRgQyEG+aprZkDrITgJnw89rthZXClh/BKeSRfQOPmam99NxzAqSBmOZlzM7ZmzoboxsLAFC68oAvl9a/O/wBuyzQxTRE5o2XUA3sdLgrqNda3Y48ltmFA46LGEySY6U4NHbNIoUJJIehPCUi4NvM5AP2QelQB3hsRFgI+DmIXinmmYk289hlHsoUe1dHbWPklmKytfIbcoABboWsPtG3X9rCmBw7RyBrarGzj8WU5PyJB+VLkqMqbigidmAsVBsL9WC6CQ+pY3cn1atK8KthrKua6LwszZVABLnMqvYfZW17/AHrdLVmGwtpJla0VsgzGNwZIpCBYAMSJImPazML20Fbfuvu+ioAoyFL5ShIZWY3azXv8Qbg9xWjIyC519VflqGSwsjDbObz6hVncHw9OIL/SsyRwOYygNmd18wv1CjTUam/UWqb8QvDjCjDcWP6gQ6sFRZM4JAN892JAuep+FXNfpEYNmjmH8QMbfNkBUn+UVTt+99iuHkUxFXUi2VwwLHotimtwT6evaomxWuWhYnq5JzxnLpy8Fl+391MOIUmw/wBJs7W+sjQW07hUBtfvVd3gw/CmZVVlVSuly1tOoJ61bd6d6mnSNEzKTo69crKdRcdbn09a7W425K4uZTjMTEI0clojJ9ZIVNspB6Lca2JJFunUaMxXu49clpIxpBDBfuWz7iBhs3CZ/N9Hj69bZRb/AC2qer8oAAALW7W9K/VSKulKUoiUpSiJSlKIlKUoiUpSiJUXvBvBFg4jJKe9lUaszfdUev8AQVJk1h/iBvH9LxRym8UN0j9Cb87/ADIsPZR61FNJu23XR2dRGrmDOQzPYv3tnxdxzE8JY4VvpZc5t2uWuP8AKKr2G3gxmKUwmTCjKHYSS3jezMWazJ3BYmw0sOhtXVVr1XdpOVW4NrG1XKKVlTG8PaAW55c/FdfaWzYqZoey9lNbN2jOrHJJl1LHKAF6AaAjuAOtbNuZvDJicIXLxIYbrKzBmIyi+bKCosV16+o7Vh2xpL290/tUrsXb8mFxDBWCpKEWQG5GUMDchddLHp2LDvWlXKW1G6/8gCyikoGSUQkjHFfxWv4jYwm/5jFTuEiOcAsFChTe7WsqXtqAL2uCx1rP99drOZ0xUCiMKivA2t24TFwxHQBoml0+6PeuzvTtN4T9Gbh4xZII5VYsyxDOzWIUBuIbJoxIte4FxUTtveubEqithoQy2tleQ3A0Iy5OhUlT7GtHyxC7cWa5EdFO9m8DDh6rRd2cJBtDC8YkuJlKuCeZG7qSbksDYgn+EgdK4Mahw0ZhxJ0sVSa1o3B8oJ6Rv6qdCfKT0GZbjbcxOzJ72zQyeeIkgsB0ZSQBnA/Mad9Nix23osRhs8TB43Uk/AdUYHob6FT71sx4e7hKhfBJEOIZFefocBm2iwylrMGsOp0BFuw+JNhfrWm7a8LGlwvE4gSawJCnlRFAIQNpe1szNpc9NAKzHbe0WgxjiOyKjo2VQFF8o1OUC+p79KuG8m/Ms2CGEhJBcASsb3AP/gDuSe/tZe5ts5waM1DHE+R2FouqlstMzoua6mQLm+9kIkkk+HLGBft8TW6Qbp8JfpGGleCZueQBrxy31OdHuoJH2gAR7jSsRwGFeG2eIFeGU1Z11Yks18mh8o9soq9Rb/lMOkawyJljVW4c65CQLEqkkTZQethYVoaiPS6ttoKh1y1hIWmHHTcDiBY5YyubMG4bAAa5ke66WN7P2OlYE+8Jxs8jNmsSWQk6hb5VFhoDlq77377rFu9CIiyvjs6gMylljztxTdQosfL0HmrMN2z9Yf8Ay1/aopzaNxCm2ZxVLWEXBvcHsVs3U2Mv0+CKRZJA8HFuoAypr0ufW65uuth61096dpKryPEoytKRGCNAtyF09lAqvHeTELiC6SFWWM4dSNLRkZLD+Xv1vr1rn3iksIlHa5/IACo5Bicxp5q3SOMMdRK3K2Q7ypXcjxHnwmMjMkrGDPaWMHlytoWA9V83yt3r06jXAINwe/rXiyI6MfU16a8Gt4/pWzY1Y3kw54Letl1jP/QQP5TVktAGS4jpHPddxuVe6UpWqwlKUoiUpSiJSlKIlKUoir+/m0jBgJ3VsrFcqm9jdiF097EkfCvPeLxoVL9Pjp7Ve/FvaTHGFC/JEi2UdmYXb5nTX0t71U9kbly7QUkERx3IzHXW3QDqfeqzo96S45Nb59F6yivR0mJp4ni49FBbJ2wHOW5z30B1DfCwuD+Y+Gprr7Va6MR0vf8ArUjid2hg5igLsxW2ZlUWH2ipVmBB0APpm0rp7WTR/h+1X9nlm8kDRq0qr+IfSEzG4vl4HmuXYT6L+E1+tpG0l/4f63rg2EdE+B/Q12NqDnT/AH0qttD9SD1aPJdWjP4EHofkuTZ2JZnYMxIREVfYZmJA9sxY/M1MYTC5zmJ8psADbsLkkduYC3xqC2MvO/4U/wDVUrxGTVdR1I9benWxtp0rky/myVjdvdSYWdT4XK5MfhFUFluCoJ6kjlHMLEnt39q+4PGvFcxtYOOdfsuO1xcajsRYj17VwYiVnLqBoTZmPUg2NlHYHS5r9hdKB7o7EHNYoqYSxFsou0/V10cbAJJ3lCFXbLqTfLYAcmg108x1HYA81dnCYIEhLaWJPwFunzPX965SK/JuDdTYj/dj7dPyFbPndIcypBs2Onic2AZnmu3jMApAJFsxABBOvbUE9Omnpf1qNeS6X9q5psS75ddQvW/l1K6CwBOh1rinjshA6AVp0BUNBG5jXE6ev9Kj4nFu4UOxYIoRbnyqLkKPQXJPzNTm7J52/Av7VD7N2c08qxp1OY3PQBVLMT7BQTUvuvqz/hWurP7Mryuyv1jO/wAiujAt8QPeT967e88v1ij0T9Sf7V1tmLfEj8TH9a5N5UJn/lHUgevrWD7ZvuCsaUEp6vUfCOT4n+vpWieBW2hBtIRO5UYiNky9QzghkBt0Ng9j7271nSpYi/lHXKb/AB71N7hMU2tg7a2xMQ+RcD9DVo6Lhheu6UpUa2SlKURKUpREpSlESlKURYh4wYbLjmP34Ub/AFKf9Iqk7P3pmw6tGjcjdVPv1sR0vWjeM8P/ADER+9Aw/Jj/AO6sjnXX5VmJodFIDyc0r1UZxU8J9xHgVKRzFzdiSb/7sO1dXaw8/wCH9q5cGevyr8bV7/h/vUlIwMrntGlnK9UWNCO71XBsI3Efz/eu5tldFPof1FdHYPRPif3qd+gCZ0jLZRI6Lm62zMFv/WoNon7+M/tHqsUAvQuH1oFJ+Gu7wxT4i6I5RIrB2kUDNxBfkOuoBI9B2rv4DZ8ceOjhxKRSRyMFbI5IXOciWZJifPa+axsTpoKgNhzT4ZMXFYoxeGKT2YCeyfN1A99B3tUzvJsvCJIE4kjQssWZ787MeIxyhgADxOGMgHQ9KBjbZheNrayVspDHEC/Xr7lpieHGAHTD2v8A/sl/99Z5t/Z0CYyZIo2RY8i5HMgNwCWkF2vla4se+Umpfc/fPFwQmOTDSYiLDorSOGHFjQlhYqdXtkY2GuW3pX431mdsYWdVyvDG0Dob5obsbtfUNmc+1rW710KCON87Q9oIVOqrJtwSx7h2E9VWpMKljZQNDrdtNOurfOrdsHY2y2wmGfEHhSSRIxEk7ozG1i9s45WOoNgLEVVMYF4b5tFyNmPtY3P5Xqexu42LxOHw2IRI+I2HiWSMMFPKto2BOlymUMt9LWBNXdrU8UeHA0DXkqtBX1Ra443HTmVDbwYTDw41xFD9VAVVk4kt5cyq5bPnuNDy2+JvfSe3t2FsyOKSONxx1+wJ3LdDcWL9fbrXSwGwmw0sa4mJziAkjQxrlcSlVBw6kryko/E00GUJfRQK6+I3MnSB551MaxqxAYgu7srXZgCbC5J1N7n3N+Jgb0C6EVXU47YiQT1OSjfC7dIDZ2O2jJ1XD4iKEf8A8zxH/rkH81U7dddX+C1u00KwbrkKoUf/AE69h96SO7H4lmJ+dYZuyP8AE/l/eoaj2ZXV2R+sZ3+RXNgdkKCsitzZc1mvYliRbTpb51d8BgsOtlvGTLyvJIBlyjUgq3a19Abk216laBsqTiKY9bo7a+int769q6+0dpSRu0SEBRa3KuYEAHRiLjXXTvUTRikzOY8leqi1lKHMHCTp+76ClG2LgknKNLiFLjMlogAisLqXuSzArYiw6Fddb1xeHWGz7XwSjtMpI10yXc9fZa+YTEqkGc3eRgXJJvqb+a/U9KsPg/gzJtqFibmOGSRiT3KlB/rFWhJiJC5s9GIomyXzNjbt0XpGlKVlc9KUpREpSlESlKURKUpRFlPjMn1uGPqkg/zJ/esdxC2P5itj8Zv8TD/gk/1J/asgxq8x+P61mlN3TM6tv4L1cA/BQu95+JK5MAf0r9bSGp/D/euPZx1Fc20ev8v96sQ/r79W3/5Vx5vQ9/qursf7HxqcdiNR1Go+I1FQWzPs/iH61PML1S2tk+I/tCn2ULwOb9aLSds4/DwbQkaTDGWDHYfDGYhQ4BJmysYgCWuFF7DS16jp4tkNIYzhJIAADFNHE+ZyfMuXKzL0FhItj1Fq6e08VxEw7X64LCg/FWxCn+oroV36TZzJ4hIXar5XWVjoZnR4QbK27v724bDQSIkEiT3Y5HzPxLaIWnAKAZbA6gLqAD3qu3tvLi5mmgzRrwkV1kysFkXNlSMq1hGAb+l2vYXriYX0qAnwodlKznicMXAJGWwsbnNdTckWt29KrbSh+w4XRE3N8+in2fIKu7XtFhbJSEsZ1XNnUpzK5Zrk6WuPLcfLpYVeN0/EZI8Nho3WaQLHllkKqWSQWyoEBuyAXXP7L15iM0xWBz8zyZI9BlDXs3lBsDp7H0AJqT2PpnscwDAK/wB4BRoNbWBuNNOtVtnmSseIZXE2Bz6d6sVwbSs3kYAJI+rK/wD/AN6LLjo3kjaJIRLkIBcuHUKFbLdUIILG5tYrre9o/fTxASXZ7KImWViVZW8o5WuVfo+mo9utjpUDULvSwEPzb/tvXbk2VE1pdc5LlQ7Rkc8CwzWl77T8PdhR3bDYWMfzcMH+l6xbdsf4n4h+9ar4yYnJsbBRffeEW9kiJ/W1ZXu35HP8X7V5Wp9kV7LYovWN7D5Lg3aXnmPv+5qL20fr39mP9LVLbsDWX8Q/eofaes7/AI2/WtI/bO7FYrMtnxD9x9VLXAw6FtF6/Hm/2K1P/h/3fLGfHuPMeDF+EWMh/oq/ytWM4h2MaqeiqD8rmx/3616z3L2dHBgMNHCLIIUI9TmGYsfcsST8amYy1yeaoVlTvA2MaADxspqlKVuqCUpSiJSlKIlKUoiUpSiLN/FzYsjiKdFLJGrK9vsgkEMR6dbntpWP7Rg+12PX9jXqcisL8UdgrBjCIkCRyRq+UCy3uQ1gOmoB09aiB3MomHf2L0mzKvexfY3DqQfis/2f5vnXa2h1Hwr5hcMQbkW1r948cw+FXoXsdXtwG4At8CumWObRODhz9V0MB2/F+9WA1B4bDstgylTcGxBBsbEHX1BB+dTtqqbZHsv4qbZHs3dyt272wfpiYRTK0aFMRG5S2Y8KQyIqsbhTlmY3sdFNrda7m1vD9MJFNLNip5IlA4KKVSQu2gVpMpza2toNLk3tXP4exM+BlMYzSYbEiaMD7R4aho/5kzr8WFRO1N45cVMYJZAIZpl4d1UZFZ/qJAbAsNVvc6jONCLrNBUSNjAa4jJeE2nHGyoku0E4jy8F3dgbix4vCmRMZMJgxUZlQKlrWSSIaMbEEsG1vcW6VVd593TBi3RHnYIqX4uUuSc31icMWMZ5l+8CW0FqlpJsRho1wyOyvM0jvwiwZsjGBEQizHWNmNrE5hfy68+34Z0xAXEkNIcPAQyjyoAymMj7wlzktfmuOlrVcgxVUgikcbH3rmb3cN3jGjE23LLsVKiwDSA5SRYN5r2BPUkt7DL371d8Durg3SOZsbiYMOygNHKQshlNrZXC3yEG9gNeUg2NQu0rcKTPfLka9utspvb3tVu25tgrho4psNBiMV9HDykDlVFW4Oa6sDYi9mAuwAvcCpamn+whrY3G5vc3W4rRWufJI0DSwAyC+4LwpWSN3TaEzhiTAylCoXsJOX6w3uDqOnY1X99PDsQ4eENiJZcVLIidQIyZGCFVjtyizGxvfQ1Jbib5SQr9DXC53aS8X1gVLMCWuXuyqGSQjqTr36zGyOJtDaqvKqqmBGZgjF04zAiJQxVb2UtIdNLpVIzyEWLj4qeJkZGINHgq7/xCz5foMQ6DjN+QRR+9Z7u6toT7sf0FXL/iFc/TsMvYYcn/AKnYH9BVR2Cv1A+LVz6r2fevRbBF6o/xPoutu0ukn46gcTrMfd2/U1en3abBEIzq5kVJQVuABILga97VRXH1385/WsQ5yu7lvtHhooR2rrysSdSToK9gblS5tnYNvXDQf9ta8hGE3r17uVFl2dg19MND/wBtatkWXABupqlKVqspSlKIlKUoiUpSiJSlKIlRG8G68GMUCdSct8rKSGF+ov6aDQ+lS9KwQDkVsx7mHE02Kzrb3hVh0wk7QCZ5licxDNfnAJUBVAvr2rBtnvLPiYocxJkkSM6C4zMFI1FeucSrFGCnKxUhTa9jbQ29jrXnndvwsxTY5DiIXgiikVpZXYC5Ug8jX1LMNCOxvWWAMN25FTPq535OeT3raJdwME8nEkhEjZUW7kkWRQi6XtewGtq8073wywYueEswRJpFUX0yhiALj2sK9bqwI01FUzavhFs/ESyyyRuXlzEkSPYMxuXUdAb6+mp0rJ4vzKLeyAWDj4ri8J95MNPgII42RZo0CyR8qsWUWL5erXGub89a7+1cAuGdpGiEuFclpFKhjA7eeRQR/ht1cDym7dC1qs/gBhla8OKnj+Ijb8jlFq0fZGzjBBHEZHl4ahc7m7Nbux9aKPM6qv7BwaQSlY0Lxy3eKYc4VSMxiLdVFyWXs2Y9+tI3xjUY+YxyFwVjMtzmyTcw4Yb8ADZL8ubtmq/4rdh4iXwTrHe5ML34RJ6lcvNET/Ddf4b61l+9eGxqYmWaTCMivkvlVpEJVQpfiQg2Jt3UaBb1foHtbOHE2VSrjJhLWrobSkKwyMACQh0Iv/TvprarwPDZHijfC4s5Ww4QtJeRXSwKkFXXKui8uoAUWtY3ztNpSy8sK5nOlkWWVgfwqgt86v8Au1u/tCXDQwGNcBCiKGLZWkZrczLGOUEtc5pCdT5at7Vka8twm6q7PgIa4SCyreD2NiI544IuDJiQCQY8xGoK8aVioyRKDoo8xAC9STr+7O7yYOBYkJY3LSOfNJI2rufcnt2AA7V+tg7tw4RCsSm7G7yMczyN953OpP8AQdgKlK4q6oaGizdFD7wbv4OccTGQwuI1PPIo5V6nmPQd68v7v7vyYzHJh8M+XiM2UliMqLckm3fIL2HWvT+927gx2FfDmVog5U5lsTykNYg9Rp0qtbkeEkOzpziDM88uUqpYBQobzGwJJJGlyfWmVs1kEg3CpXjtsdoWgliUrEycNyDpdLBFt25L/Gx9DXf8C92MPNgZ5Joopi85GV1V8oRRYcw0JzE6drVp+8exkxmGmw72tIhW9r5W+y1vUGx+VZJ4abo7SwG0gpikWFsy4hjl4TAA5GU31N7W0uLkHqaADksve51sRJWo4bcLARtmXBYcHseGpt+YqeVbaCvtKwsJSlKIlKUoiUpSiJSlKIlKUoiUpSiIayjxMxjtihEQCqhSoIBGoBLWYWuSSL/w/GtXqtb4bpjFqHQgSp5SehH3Se3ex9z66Vqpjnx2arVI9jJQX6LEsTtxsE6NE5iMgbMqSmJeQizhQCmuYggixyet6mcD414lPPIkn/mCEn/qikT/AE1w7Z3XyORKHjc9QVUhrdwHDD5jSvmwd3YonWeRYmjXvMqiMnsQsaqZCDY21Hrat6baEEcIjkBLh7vVbVGz5Xyl8dsJ0sfRbbu/tj6ThIcQV4fFiWQqT5cwv19Pf0rhxG9UANkJlPS0YzC/pm0T+tZ9tTbryF8zB7B8hktkLIFYZIweHYqbi+Y9Na4cP9JkKygl40ZyhYhQEc2ZToPLZWFuwIqjJX67seKuR7MNsUjgFcNob/CPMOGqlQCQzMx1NhpEjC+o0zVHy+IMikFkyrYMzcFjlVmKhm+uBAuD2qCxGxlmaUoQWY3AjE0l7kE8RVJXsenr7VJru5MzX4c2Vo1jZFjhjUhSSAA73Cgnp1Pc61E2eZ4BF/BTfZ6RgGLXnfu/td/Eb8uomIdTwXVGAiOpbQEEzgWvcXPpX7h39cFFZFZpFDBckykBjYXKiQf1tUZJuYxP+BiArBA4DwnPkYtc83Uk9vyr8bP2HJBLE8nFKxR5AXgZiqgk2Vo2IGhtc3oZZ255+CwYaMtNjn/XzVsg3yjLlGUhh1yMstviEOf/AC1L4PaccoPDdWt1AOo+I6j51kxwchn4qAM/GbNwWu5jkYAjWxXKot7Xvpavzs7aTarI4lkEgiiBPOG1JPEHPbsDfotZbXvb+YX81h+y2uF43Ls78+ME2FxkuHjRY1iIXO6kliVDEi5Cga6db2v3qpP4m4nFyxwnEyKJXVCUkWOwZgDYRoCTY6XapvbWIXHpGGccUdA4CyEagKJwAHGhIVut73NQcO6keZldpFYaFcsYOulvJmufbr2rqN2lTiMixBtra/mVzn7Knx527Lkeint2sY64mNowFu6gKNNCwFierXGhzEnv1rbFql7l7m8IiaVSGA5FYksNPO5Oua3brrc69LrVajjc1hLua3rXsc8BnJKUpV1UUpSlESlKURKUpREpSlESlKURKUpREr4xr7Xw0RZjvtvcj8mVWAGdIyL5h1Dse11BYILXFr9ctV2OFpSXcgMLK5YnJw2RgWQdhlKED1FSe9ezkw5lkdlSKJyHBvdgLSQ5fez5PgAKj321gJcNFlxBE7MloWR0AXpkAK5TYa5r2NtOtcOWOaXE4ctSvTwzU8DGMZq5c+BwcBkRIgcpkS8ji6q3lzImnUm519PStMwe6cK2LgzMO8huPknlH5VT91d3mxDh2usUbA2HdhYgfoT6dOp00oVYoIeHG8Z8lz9oznGGNcctV8SMAWAsPQV9tX2ldRchfLUtX2lEXUxuyopR9ZGr+hIFx8D1Hyqg76bGjgaLIDJcs/DdiQMthcN5uptYk1pNVXfLd6WYrLDZiikFD9oXvyn19tPjVSrixxnCLlXaKXBKMTrBZjjYczFolJYqQynzKx0DqosCFXQAdK5MHt76O8d2L5ASknVkYaFFv1Wx1VtNeo6id2AcNxx9KdI1yPYSsE5wVBsWINwGJ9RULjcThcRtFMPBLmAKlZGU5HUNmdVOmaxA5hoRf015scMm73lsh8F6B9ZCXbiXotf2FtJpoznUK6HKwHS+UMCL6i6sNDqDcdr1JVDbqa4cOesrPIf5mOX/AChRUzXZiJLAXarysgAcQEpSlSLRKUpREpSlESlKURKUpREpSlESlKURKUpRFlvjJuzJNHmjFwSjEE2BZLjKxOgzKRYnS627iqjsDdTEY3GRyNHw0i8ikhrE9XcqSAB2W9zYe5rf2W/WvykQXQAAe2lYBeGOjaeF2v8AqkxNLmvI4m6G/ouHZ+BWGNY06KLe59Sfcm5Pxrs0pQC2QWhJJuUpSlZWEpSlESvhr7SiLJvF/cRplMsIGjZ/YPazX9FYAG/QMNdDcVDYeysTi8VhiYTG8RYkllNyRYEZSTkB5iTp2FyRf0PauOPCqpJVQpPWwAv8bdaNc9rHRtPC7UfJSEsc5sjhxN0N/NfjAYQRRpGvRFVR8ALV2KUoBZaE3zSlKUWEpSlESlKURKUpRF/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4" name="Picture 10" descr="http://www.conquestobs.org/images/rco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45155"/>
            <a:ext cx="1691680" cy="16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err="1" smtClean="0"/>
              <a:t>Maddy</a:t>
            </a:r>
            <a:r>
              <a:rPr lang="en-GB" dirty="0"/>
              <a:t> </a:t>
            </a:r>
            <a:r>
              <a:rPr lang="en-GB" dirty="0" smtClean="0"/>
              <a:t>                          Mary                      Sharon </a:t>
            </a:r>
          </a:p>
          <a:p>
            <a:pPr marL="0" indent="0" algn="ctr">
              <a:buNone/>
            </a:pPr>
            <a:r>
              <a:rPr lang="en-GB" dirty="0" smtClean="0"/>
              <a:t>Humphreys               </a:t>
            </a:r>
            <a:r>
              <a:rPr lang="en-GB" dirty="0" err="1" smtClean="0"/>
              <a:t>Casserley</a:t>
            </a:r>
            <a:r>
              <a:rPr lang="en-GB" dirty="0" smtClean="0"/>
              <a:t>                    Drake</a:t>
            </a:r>
            <a:endParaRPr lang="en-GB" dirty="0"/>
          </a:p>
        </p:txBody>
      </p:sp>
      <p:pic>
        <p:nvPicPr>
          <p:cNvPr id="2050" name="Picture 2" descr="C:\Users\currys\AppData\Local\Microsoft\Windows\Temporary Internet Files\Content.IE5\LEJNE81K\phot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2998310"/>
            <a:ext cx="2627784" cy="317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urrys\AppData\Local\Microsoft\Windows\Temporary Internet Files\Content.IE5\N78UXURV\IMG_760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2998310"/>
            <a:ext cx="2513097" cy="317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urrys\AppData\Local\Microsoft\Windows\Temporary Internet Files\Content.IE5\FMQRKOOG\Maddy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998309"/>
            <a:ext cx="2405199" cy="317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       </a:t>
            </a:r>
            <a:r>
              <a:rPr lang="en-GB" dirty="0" err="1" smtClean="0"/>
              <a:t>Anamika</a:t>
            </a:r>
            <a:r>
              <a:rPr lang="en-GB" dirty="0" smtClean="0"/>
              <a:t> Trivedi</a:t>
            </a:r>
            <a:endParaRPr lang="en-GB" dirty="0"/>
          </a:p>
        </p:txBody>
      </p:sp>
      <p:pic>
        <p:nvPicPr>
          <p:cNvPr id="1026" name="Picture 2" descr="C:\Users\currys\AppData\Local\Microsoft\Windows\Temporary Internet Files\Content.IE5\0X79QXGX\anami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474" y="2276872"/>
            <a:ext cx="3672408" cy="421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059683"/>
            <a:ext cx="3136788" cy="444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6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513</Words>
  <Application>Microsoft Office PowerPoint</Application>
  <PresentationFormat>On-screen Show (4:3)</PresentationFormat>
  <Paragraphs>157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Introduction and Methods</vt:lpstr>
      <vt:lpstr>PowerPoint Presentation</vt:lpstr>
      <vt:lpstr>PowerPoint Presentation</vt:lpstr>
      <vt:lpstr>PowerPoint Presentation</vt:lpstr>
      <vt:lpstr>PowerPoint Presentation</vt:lpstr>
      <vt:lpstr>The day</vt:lpstr>
      <vt:lpstr>PowerPoint Presentation</vt:lpstr>
      <vt:lpstr>Thanks</vt:lpstr>
      <vt:lpstr>Thanks</vt:lpstr>
      <vt:lpstr>Thanks</vt:lpstr>
      <vt:lpstr>Thanks </vt:lpstr>
      <vt:lpstr>Thanks - panel</vt:lpstr>
      <vt:lpstr>PowerPoint Presentation</vt:lpstr>
      <vt:lpstr>Timeline</vt:lpstr>
      <vt:lpstr>Workstreams</vt:lpstr>
      <vt:lpstr>Methods</vt:lpstr>
      <vt:lpstr>Individual and department forms</vt:lpstr>
      <vt:lpstr>PowerPoint Presentation</vt:lpstr>
      <vt:lpstr>April  2013</vt:lpstr>
      <vt:lpstr>April  2013</vt:lpstr>
      <vt:lpstr>PowerPoint Presentation</vt:lpstr>
      <vt:lpstr>PowerPoint Presentation</vt:lpstr>
      <vt:lpstr> UK Activity survey</vt:lpstr>
      <vt:lpstr>UK Activity survey</vt:lpstr>
      <vt:lpstr>NAP5 denominator</vt:lpstr>
      <vt:lpstr>SNAP1 - BRICE survey</vt:lpstr>
      <vt:lpstr>PowerPoint Presentation</vt:lpstr>
      <vt:lpstr>Inclusion  criteria</vt:lpstr>
      <vt:lpstr>Historical cases captured  to balance future missed cases</vt:lpstr>
      <vt:lpstr>The NAP firewall</vt:lpstr>
      <vt:lpstr>PowerPoint Presentation</vt:lpstr>
      <vt:lpstr>NAP5 panel</vt:lpstr>
      <vt:lpstr>PowerPoint Presentation</vt:lpstr>
      <vt:lpstr>PowerPoint Presentation</vt:lpstr>
      <vt:lpstr>PowerPoint Presentation</vt:lpstr>
      <vt:lpstr>PowerPoint Presentation</vt:lpstr>
      <vt:lpstr>Structured outputs</vt:lpstr>
      <vt:lpstr>Aware of….. </vt:lpstr>
      <vt:lpstr>Review process</vt:lpstr>
      <vt:lpstr>PowerPoint Presentation</vt:lpstr>
      <vt:lpstr>PowerPoint Presentation</vt:lpstr>
      <vt:lpstr>Classification: Type of AAGA</vt:lpstr>
      <vt:lpstr>Classification: Evidence</vt:lpstr>
      <vt:lpstr>Classification: patient experience</vt:lpstr>
      <vt:lpstr>Classification: patient experience</vt:lpstr>
      <vt:lpstr>Classification: Contributory/ mitigating factors</vt:lpstr>
      <vt:lpstr>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</vt:lpstr>
      <vt:lpstr>Summary of review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Annique Simpson</cp:lastModifiedBy>
  <cp:revision>49</cp:revision>
  <dcterms:created xsi:type="dcterms:W3CDTF">2014-07-25T06:24:51Z</dcterms:created>
  <dcterms:modified xsi:type="dcterms:W3CDTF">2014-10-21T13:20:38Z</dcterms:modified>
</cp:coreProperties>
</file>